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png" ContentType="image/pn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30675" y="1538681"/>
            <a:ext cx="882649" cy="903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4D8030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60F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60F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060F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41091" y="2150186"/>
            <a:ext cx="2861817" cy="640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060F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7" Type="http://schemas.openxmlformats.org/officeDocument/2006/relationships/image" Target="../media/image26.jpg"/><Relationship Id="rId8" Type="http://schemas.openxmlformats.org/officeDocument/2006/relationships/image" Target="../media/image27.jpg"/><Relationship Id="rId9" Type="http://schemas.openxmlformats.org/officeDocument/2006/relationships/image" Target="../media/image28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42.jpg"/><Relationship Id="rId4" Type="http://schemas.openxmlformats.org/officeDocument/2006/relationships/image" Target="../media/image43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1598" y="2341975"/>
            <a:ext cx="5402580" cy="12566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54275" marR="5080" indent="-2442210">
              <a:lnSpc>
                <a:spcPct val="112200"/>
              </a:lnSpc>
              <a:spcBef>
                <a:spcPts val="95"/>
              </a:spcBef>
            </a:pPr>
            <a:r>
              <a:rPr dirty="0" sz="3600" spc="285">
                <a:solidFill>
                  <a:srgbClr val="00060F"/>
                </a:solidFill>
                <a:latin typeface="微软雅黑"/>
                <a:cs typeface="微软雅黑"/>
              </a:rPr>
              <a:t>卫生机</a:t>
            </a:r>
            <a:r>
              <a:rPr dirty="0" sz="3600" spc="290">
                <a:solidFill>
                  <a:srgbClr val="00060F"/>
                </a:solidFill>
                <a:latin typeface="微软雅黑"/>
                <a:cs typeface="微软雅黑"/>
              </a:rPr>
              <a:t>构PP</a:t>
            </a:r>
            <a:r>
              <a:rPr dirty="0" sz="3600" spc="285">
                <a:solidFill>
                  <a:srgbClr val="00060F"/>
                </a:solidFill>
                <a:latin typeface="微软雅黑"/>
                <a:cs typeface="微软雅黑"/>
              </a:rPr>
              <a:t>T核心分类框 </a:t>
            </a:r>
            <a:r>
              <a:rPr dirty="0" sz="3600">
                <a:solidFill>
                  <a:srgbClr val="00060F"/>
                </a:solidFill>
                <a:latin typeface="微软雅黑"/>
                <a:cs typeface="微软雅黑"/>
              </a:rPr>
              <a:t>架</a:t>
            </a:r>
            <a:endParaRPr sz="36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6169" y="1937385"/>
            <a:ext cx="3390900" cy="2673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550" spc="100">
                <a:solidFill>
                  <a:srgbClr val="00060F"/>
                </a:solidFill>
                <a:latin typeface="微软雅黑"/>
                <a:cs typeface="微软雅黑"/>
              </a:rPr>
              <a:t>基于功能定位与应用场景体系化梳理</a:t>
            </a:r>
            <a:endParaRPr sz="15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县级卫生机构职能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246120" y="1246377"/>
            <a:ext cx="2651760" cy="26517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23773" y="1007491"/>
            <a:ext cx="2590800" cy="1339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47955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公共卫生管理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100"/>
              </a:lnSpc>
              <a:spcBef>
                <a:spcPts val="69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县级卫生机构在公共卫生管理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方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面承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职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责，包括传染病预防、慢性病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控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制和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教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育 等。通过定期开展健康检查、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疫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苗接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 宣教活动，提高居民的健康水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平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，减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疾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发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84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生率。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82665" y="1007491"/>
            <a:ext cx="2590800" cy="1339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基本医疗服务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100"/>
              </a:lnSpc>
              <a:spcBef>
                <a:spcPts val="69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提供常见病、多发病的基本诊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服务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是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县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级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卫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生机构的重要职能。设置内科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外科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妇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产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科 等临床科室，配备常规医疗设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备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，满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足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日 常医疗服务需求，同时与上级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院建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立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转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诊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机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制，提升医疗质量。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773" y="3240151"/>
            <a:ext cx="2590800" cy="13322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妇幼保健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000"/>
              </a:lnSpc>
              <a:spcBef>
                <a:spcPts val="63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县级卫生机构需特别关注妇幼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设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立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专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门 的妇幼保健科室，提供孕期保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、分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娩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 儿童健康管理。开展产前筛查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产后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恢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儿 童疫苗接种等工作，保障妇幼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群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体的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益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8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2665" y="3240151"/>
            <a:ext cx="2590165" cy="13322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康复与护理服务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000"/>
              </a:lnSpc>
              <a:spcBef>
                <a:spcPts val="63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康复与护理服务是县级卫生机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能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之 一，旨在帮助患者恢复健康，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高生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 该机构需设立康复科、护理科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等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相关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配 备专业康复设备和护理人员，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供康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训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、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护理指导等服务。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市级卫生机构职责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1740154" y="514858"/>
            <a:ext cx="5663819" cy="4628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09113" y="1526158"/>
            <a:ext cx="3526790" cy="3527425"/>
          </a:xfrm>
          <a:custGeom>
            <a:avLst/>
            <a:gdLst/>
            <a:ahLst/>
            <a:cxnLst/>
            <a:rect l="l" t="t" r="r" b="b"/>
            <a:pathLst>
              <a:path w="3526790" h="3527425">
                <a:moveTo>
                  <a:pt x="1763395" y="0"/>
                </a:moveTo>
                <a:lnTo>
                  <a:pt x="1714890" y="655"/>
                </a:lnTo>
                <a:lnTo>
                  <a:pt x="1666707" y="2611"/>
                </a:lnTo>
                <a:lnTo>
                  <a:pt x="1618863" y="5850"/>
                </a:lnTo>
                <a:lnTo>
                  <a:pt x="1571374" y="10356"/>
                </a:lnTo>
                <a:lnTo>
                  <a:pt x="1524258" y="16110"/>
                </a:lnTo>
                <a:lnTo>
                  <a:pt x="1477532" y="23098"/>
                </a:lnTo>
                <a:lnTo>
                  <a:pt x="1431211" y="31302"/>
                </a:lnTo>
                <a:lnTo>
                  <a:pt x="1385314" y="40704"/>
                </a:lnTo>
                <a:lnTo>
                  <a:pt x="1339856" y="51288"/>
                </a:lnTo>
                <a:lnTo>
                  <a:pt x="1294856" y="63038"/>
                </a:lnTo>
                <a:lnTo>
                  <a:pt x="1250329" y="75936"/>
                </a:lnTo>
                <a:lnTo>
                  <a:pt x="1206292" y="89965"/>
                </a:lnTo>
                <a:lnTo>
                  <a:pt x="1162763" y="105109"/>
                </a:lnTo>
                <a:lnTo>
                  <a:pt x="1119758" y="121351"/>
                </a:lnTo>
                <a:lnTo>
                  <a:pt x="1077295" y="138674"/>
                </a:lnTo>
                <a:lnTo>
                  <a:pt x="1035389" y="157060"/>
                </a:lnTo>
                <a:lnTo>
                  <a:pt x="994059" y="176494"/>
                </a:lnTo>
                <a:lnTo>
                  <a:pt x="953320" y="196958"/>
                </a:lnTo>
                <a:lnTo>
                  <a:pt x="913189" y="218435"/>
                </a:lnTo>
                <a:lnTo>
                  <a:pt x="873684" y="240909"/>
                </a:lnTo>
                <a:lnTo>
                  <a:pt x="834822" y="264363"/>
                </a:lnTo>
                <a:lnTo>
                  <a:pt x="796618" y="288779"/>
                </a:lnTo>
                <a:lnTo>
                  <a:pt x="759091" y="314141"/>
                </a:lnTo>
                <a:lnTo>
                  <a:pt x="722257" y="340433"/>
                </a:lnTo>
                <a:lnTo>
                  <a:pt x="686132" y="367636"/>
                </a:lnTo>
                <a:lnTo>
                  <a:pt x="650734" y="395735"/>
                </a:lnTo>
                <a:lnTo>
                  <a:pt x="616080" y="424712"/>
                </a:lnTo>
                <a:lnTo>
                  <a:pt x="582186" y="454551"/>
                </a:lnTo>
                <a:lnTo>
                  <a:pt x="549069" y="485235"/>
                </a:lnTo>
                <a:lnTo>
                  <a:pt x="516747" y="516747"/>
                </a:lnTo>
                <a:lnTo>
                  <a:pt x="485235" y="549069"/>
                </a:lnTo>
                <a:lnTo>
                  <a:pt x="454551" y="582186"/>
                </a:lnTo>
                <a:lnTo>
                  <a:pt x="424712" y="616080"/>
                </a:lnTo>
                <a:lnTo>
                  <a:pt x="395735" y="650734"/>
                </a:lnTo>
                <a:lnTo>
                  <a:pt x="367636" y="686132"/>
                </a:lnTo>
                <a:lnTo>
                  <a:pt x="340433" y="722257"/>
                </a:lnTo>
                <a:lnTo>
                  <a:pt x="314141" y="759091"/>
                </a:lnTo>
                <a:lnTo>
                  <a:pt x="288779" y="796618"/>
                </a:lnTo>
                <a:lnTo>
                  <a:pt x="264363" y="834822"/>
                </a:lnTo>
                <a:lnTo>
                  <a:pt x="240909" y="873684"/>
                </a:lnTo>
                <a:lnTo>
                  <a:pt x="218435" y="913189"/>
                </a:lnTo>
                <a:lnTo>
                  <a:pt x="196958" y="953320"/>
                </a:lnTo>
                <a:lnTo>
                  <a:pt x="176494" y="994059"/>
                </a:lnTo>
                <a:lnTo>
                  <a:pt x="157060" y="1035389"/>
                </a:lnTo>
                <a:lnTo>
                  <a:pt x="138674" y="1077295"/>
                </a:lnTo>
                <a:lnTo>
                  <a:pt x="121351" y="1119758"/>
                </a:lnTo>
                <a:lnTo>
                  <a:pt x="105109" y="1162763"/>
                </a:lnTo>
                <a:lnTo>
                  <a:pt x="89965" y="1206292"/>
                </a:lnTo>
                <a:lnTo>
                  <a:pt x="75936" y="1250329"/>
                </a:lnTo>
                <a:lnTo>
                  <a:pt x="63038" y="1294856"/>
                </a:lnTo>
                <a:lnTo>
                  <a:pt x="51288" y="1339856"/>
                </a:lnTo>
                <a:lnTo>
                  <a:pt x="40704" y="1385314"/>
                </a:lnTo>
                <a:lnTo>
                  <a:pt x="31302" y="1431211"/>
                </a:lnTo>
                <a:lnTo>
                  <a:pt x="23098" y="1477532"/>
                </a:lnTo>
                <a:lnTo>
                  <a:pt x="16110" y="1524258"/>
                </a:lnTo>
                <a:lnTo>
                  <a:pt x="10356" y="1571374"/>
                </a:lnTo>
                <a:lnTo>
                  <a:pt x="5850" y="1618863"/>
                </a:lnTo>
                <a:lnTo>
                  <a:pt x="2611" y="1666707"/>
                </a:lnTo>
                <a:lnTo>
                  <a:pt x="655" y="1714890"/>
                </a:lnTo>
                <a:lnTo>
                  <a:pt x="0" y="1763395"/>
                </a:lnTo>
                <a:lnTo>
                  <a:pt x="655" y="1811902"/>
                </a:lnTo>
                <a:lnTo>
                  <a:pt x="2611" y="1860088"/>
                </a:lnTo>
                <a:lnTo>
                  <a:pt x="5850" y="1907935"/>
                </a:lnTo>
                <a:lnTo>
                  <a:pt x="10356" y="1955426"/>
                </a:lnTo>
                <a:lnTo>
                  <a:pt x="16110" y="2002545"/>
                </a:lnTo>
                <a:lnTo>
                  <a:pt x="23098" y="2049274"/>
                </a:lnTo>
                <a:lnTo>
                  <a:pt x="31302" y="2095596"/>
                </a:lnTo>
                <a:lnTo>
                  <a:pt x="40704" y="2141496"/>
                </a:lnTo>
                <a:lnTo>
                  <a:pt x="51288" y="2186955"/>
                </a:lnTo>
                <a:lnTo>
                  <a:pt x="63038" y="2231957"/>
                </a:lnTo>
                <a:lnTo>
                  <a:pt x="75936" y="2276486"/>
                </a:lnTo>
                <a:lnTo>
                  <a:pt x="89965" y="2320524"/>
                </a:lnTo>
                <a:lnTo>
                  <a:pt x="105109" y="2364054"/>
                </a:lnTo>
                <a:lnTo>
                  <a:pt x="121351" y="2407060"/>
                </a:lnTo>
                <a:lnTo>
                  <a:pt x="138674" y="2449525"/>
                </a:lnTo>
                <a:lnTo>
                  <a:pt x="157060" y="2491432"/>
                </a:lnTo>
                <a:lnTo>
                  <a:pt x="176494" y="2532763"/>
                </a:lnTo>
                <a:lnTo>
                  <a:pt x="196958" y="2573503"/>
                </a:lnTo>
                <a:lnTo>
                  <a:pt x="218435" y="2613634"/>
                </a:lnTo>
                <a:lnTo>
                  <a:pt x="240909" y="2653140"/>
                </a:lnTo>
                <a:lnTo>
                  <a:pt x="264363" y="2692003"/>
                </a:lnTo>
                <a:lnTo>
                  <a:pt x="288779" y="2730206"/>
                </a:lnTo>
                <a:lnTo>
                  <a:pt x="314141" y="2767734"/>
                </a:lnTo>
                <a:lnTo>
                  <a:pt x="340433" y="2804569"/>
                </a:lnTo>
                <a:lnTo>
                  <a:pt x="367636" y="2840693"/>
                </a:lnTo>
                <a:lnTo>
                  <a:pt x="395735" y="2876092"/>
                </a:lnTo>
                <a:lnTo>
                  <a:pt x="424712" y="2910746"/>
                </a:lnTo>
                <a:lnTo>
                  <a:pt x="454551" y="2944640"/>
                </a:lnTo>
                <a:lnTo>
                  <a:pt x="485235" y="2977756"/>
                </a:lnTo>
                <a:lnTo>
                  <a:pt x="516747" y="3010079"/>
                </a:lnTo>
                <a:lnTo>
                  <a:pt x="549069" y="3041590"/>
                </a:lnTo>
                <a:lnTo>
                  <a:pt x="582186" y="3072274"/>
                </a:lnTo>
                <a:lnTo>
                  <a:pt x="616080" y="3102112"/>
                </a:lnTo>
                <a:lnTo>
                  <a:pt x="650734" y="3131089"/>
                </a:lnTo>
                <a:lnTo>
                  <a:pt x="686132" y="3159188"/>
                </a:lnTo>
                <a:lnTo>
                  <a:pt x="722257" y="3186391"/>
                </a:lnTo>
                <a:lnTo>
                  <a:pt x="759091" y="3212682"/>
                </a:lnTo>
                <a:lnTo>
                  <a:pt x="796618" y="3238044"/>
                </a:lnTo>
                <a:lnTo>
                  <a:pt x="834822" y="3262460"/>
                </a:lnTo>
                <a:lnTo>
                  <a:pt x="873684" y="3285913"/>
                </a:lnTo>
                <a:lnTo>
                  <a:pt x="913189" y="3308386"/>
                </a:lnTo>
                <a:lnTo>
                  <a:pt x="953320" y="3329863"/>
                </a:lnTo>
                <a:lnTo>
                  <a:pt x="994059" y="3350327"/>
                </a:lnTo>
                <a:lnTo>
                  <a:pt x="1035389" y="3369760"/>
                </a:lnTo>
                <a:lnTo>
                  <a:pt x="1077295" y="3388146"/>
                </a:lnTo>
                <a:lnTo>
                  <a:pt x="1119758" y="3405468"/>
                </a:lnTo>
                <a:lnTo>
                  <a:pt x="1162763" y="3421709"/>
                </a:lnTo>
                <a:lnTo>
                  <a:pt x="1206292" y="3436853"/>
                </a:lnTo>
                <a:lnTo>
                  <a:pt x="1250329" y="3450881"/>
                </a:lnTo>
                <a:lnTo>
                  <a:pt x="1294856" y="3463779"/>
                </a:lnTo>
                <a:lnTo>
                  <a:pt x="1339856" y="3475528"/>
                </a:lnTo>
                <a:lnTo>
                  <a:pt x="1385314" y="3486112"/>
                </a:lnTo>
                <a:lnTo>
                  <a:pt x="1431211" y="3495514"/>
                </a:lnTo>
                <a:lnTo>
                  <a:pt x="1477532" y="3503717"/>
                </a:lnTo>
                <a:lnTo>
                  <a:pt x="1524258" y="3510705"/>
                </a:lnTo>
                <a:lnTo>
                  <a:pt x="1571374" y="3516459"/>
                </a:lnTo>
                <a:lnTo>
                  <a:pt x="1618863" y="3520965"/>
                </a:lnTo>
                <a:lnTo>
                  <a:pt x="1666707" y="3524204"/>
                </a:lnTo>
                <a:lnTo>
                  <a:pt x="1714890" y="3526159"/>
                </a:lnTo>
                <a:lnTo>
                  <a:pt x="1763395" y="3526815"/>
                </a:lnTo>
                <a:lnTo>
                  <a:pt x="1811905" y="3526159"/>
                </a:lnTo>
                <a:lnTo>
                  <a:pt x="1860094" y="3524204"/>
                </a:lnTo>
                <a:lnTo>
                  <a:pt x="1907943" y="3520965"/>
                </a:lnTo>
                <a:lnTo>
                  <a:pt x="1955437" y="3516459"/>
                </a:lnTo>
                <a:lnTo>
                  <a:pt x="2002557" y="3510705"/>
                </a:lnTo>
                <a:lnTo>
                  <a:pt x="2049288" y="3503717"/>
                </a:lnTo>
                <a:lnTo>
                  <a:pt x="2095613" y="3495514"/>
                </a:lnTo>
                <a:lnTo>
                  <a:pt x="2141513" y="3486112"/>
                </a:lnTo>
                <a:lnTo>
                  <a:pt x="2186974" y="3475528"/>
                </a:lnTo>
                <a:lnTo>
                  <a:pt x="2231977" y="3463779"/>
                </a:lnTo>
                <a:lnTo>
                  <a:pt x="2276507" y="3450881"/>
                </a:lnTo>
                <a:lnTo>
                  <a:pt x="2320546" y="3436853"/>
                </a:lnTo>
                <a:lnTo>
                  <a:pt x="2364076" y="3421709"/>
                </a:lnTo>
                <a:lnTo>
                  <a:pt x="2407083" y="3405468"/>
                </a:lnTo>
                <a:lnTo>
                  <a:pt x="2449548" y="3388146"/>
                </a:lnTo>
                <a:lnTo>
                  <a:pt x="2491454" y="3369760"/>
                </a:lnTo>
                <a:lnTo>
                  <a:pt x="2532786" y="3350327"/>
                </a:lnTo>
                <a:lnTo>
                  <a:pt x="2573525" y="3329863"/>
                </a:lnTo>
                <a:lnTo>
                  <a:pt x="2613656" y="3308386"/>
                </a:lnTo>
                <a:lnTo>
                  <a:pt x="2653161" y="3285913"/>
                </a:lnTo>
                <a:lnTo>
                  <a:pt x="2692024" y="3262460"/>
                </a:lnTo>
                <a:lnTo>
                  <a:pt x="2730227" y="3238044"/>
                </a:lnTo>
                <a:lnTo>
                  <a:pt x="2767754" y="3212682"/>
                </a:lnTo>
                <a:lnTo>
                  <a:pt x="2804587" y="3186391"/>
                </a:lnTo>
                <a:lnTo>
                  <a:pt x="2840711" y="3159188"/>
                </a:lnTo>
                <a:lnTo>
                  <a:pt x="2876108" y="3131089"/>
                </a:lnTo>
                <a:lnTo>
                  <a:pt x="2910761" y="3102112"/>
                </a:lnTo>
                <a:lnTo>
                  <a:pt x="2944654" y="3072274"/>
                </a:lnTo>
                <a:lnTo>
                  <a:pt x="2977769" y="3041590"/>
                </a:lnTo>
                <a:lnTo>
                  <a:pt x="3010090" y="3010079"/>
                </a:lnTo>
                <a:lnTo>
                  <a:pt x="3041600" y="2977756"/>
                </a:lnTo>
                <a:lnTo>
                  <a:pt x="3072282" y="2944640"/>
                </a:lnTo>
                <a:lnTo>
                  <a:pt x="3102119" y="2910746"/>
                </a:lnTo>
                <a:lnTo>
                  <a:pt x="3131094" y="2876092"/>
                </a:lnTo>
                <a:lnTo>
                  <a:pt x="3159191" y="2840693"/>
                </a:lnTo>
                <a:lnTo>
                  <a:pt x="3186393" y="2804569"/>
                </a:lnTo>
                <a:lnTo>
                  <a:pt x="3212682" y="2767734"/>
                </a:lnTo>
                <a:lnTo>
                  <a:pt x="3238042" y="2730206"/>
                </a:lnTo>
                <a:lnTo>
                  <a:pt x="3262457" y="2692003"/>
                </a:lnTo>
                <a:lnTo>
                  <a:pt x="3285908" y="2653140"/>
                </a:lnTo>
                <a:lnTo>
                  <a:pt x="3308380" y="2613634"/>
                </a:lnTo>
                <a:lnTo>
                  <a:pt x="3329855" y="2573503"/>
                </a:lnTo>
                <a:lnTo>
                  <a:pt x="3350317" y="2532763"/>
                </a:lnTo>
                <a:lnTo>
                  <a:pt x="3369749" y="2491432"/>
                </a:lnTo>
                <a:lnTo>
                  <a:pt x="3388133" y="2449525"/>
                </a:lnTo>
                <a:lnTo>
                  <a:pt x="3405454" y="2407060"/>
                </a:lnTo>
                <a:lnTo>
                  <a:pt x="3421694" y="2364054"/>
                </a:lnTo>
                <a:lnTo>
                  <a:pt x="3436836" y="2320524"/>
                </a:lnTo>
                <a:lnTo>
                  <a:pt x="3450864" y="2276486"/>
                </a:lnTo>
                <a:lnTo>
                  <a:pt x="3463760" y="2231957"/>
                </a:lnTo>
                <a:lnTo>
                  <a:pt x="3475508" y="2186955"/>
                </a:lnTo>
                <a:lnTo>
                  <a:pt x="3486091" y="2141496"/>
                </a:lnTo>
                <a:lnTo>
                  <a:pt x="3495492" y="2095596"/>
                </a:lnTo>
                <a:lnTo>
                  <a:pt x="3503694" y="2049274"/>
                </a:lnTo>
                <a:lnTo>
                  <a:pt x="3510681" y="2002545"/>
                </a:lnTo>
                <a:lnTo>
                  <a:pt x="3516435" y="1955426"/>
                </a:lnTo>
                <a:lnTo>
                  <a:pt x="3520940" y="1907935"/>
                </a:lnTo>
                <a:lnTo>
                  <a:pt x="3524178" y="1860088"/>
                </a:lnTo>
                <a:lnTo>
                  <a:pt x="3526134" y="1811902"/>
                </a:lnTo>
                <a:lnTo>
                  <a:pt x="3526790" y="1763395"/>
                </a:lnTo>
                <a:lnTo>
                  <a:pt x="3526134" y="1714890"/>
                </a:lnTo>
                <a:lnTo>
                  <a:pt x="3524178" y="1666707"/>
                </a:lnTo>
                <a:lnTo>
                  <a:pt x="3520940" y="1618863"/>
                </a:lnTo>
                <a:lnTo>
                  <a:pt x="3516435" y="1571374"/>
                </a:lnTo>
                <a:lnTo>
                  <a:pt x="3510681" y="1524258"/>
                </a:lnTo>
                <a:lnTo>
                  <a:pt x="3503694" y="1477532"/>
                </a:lnTo>
                <a:lnTo>
                  <a:pt x="3495492" y="1431211"/>
                </a:lnTo>
                <a:lnTo>
                  <a:pt x="3486091" y="1385314"/>
                </a:lnTo>
                <a:lnTo>
                  <a:pt x="3475508" y="1339856"/>
                </a:lnTo>
                <a:lnTo>
                  <a:pt x="3463760" y="1294856"/>
                </a:lnTo>
                <a:lnTo>
                  <a:pt x="3450864" y="1250329"/>
                </a:lnTo>
                <a:lnTo>
                  <a:pt x="3436836" y="1206292"/>
                </a:lnTo>
                <a:lnTo>
                  <a:pt x="3421694" y="1162763"/>
                </a:lnTo>
                <a:lnTo>
                  <a:pt x="3405454" y="1119758"/>
                </a:lnTo>
                <a:lnTo>
                  <a:pt x="3388133" y="1077295"/>
                </a:lnTo>
                <a:lnTo>
                  <a:pt x="3369749" y="1035389"/>
                </a:lnTo>
                <a:lnTo>
                  <a:pt x="3350317" y="994059"/>
                </a:lnTo>
                <a:lnTo>
                  <a:pt x="3329855" y="953320"/>
                </a:lnTo>
                <a:lnTo>
                  <a:pt x="3308380" y="913189"/>
                </a:lnTo>
                <a:lnTo>
                  <a:pt x="3285908" y="873684"/>
                </a:lnTo>
                <a:lnTo>
                  <a:pt x="3262457" y="834822"/>
                </a:lnTo>
                <a:lnTo>
                  <a:pt x="3238042" y="796618"/>
                </a:lnTo>
                <a:lnTo>
                  <a:pt x="3212682" y="759091"/>
                </a:lnTo>
                <a:lnTo>
                  <a:pt x="3186393" y="722257"/>
                </a:lnTo>
                <a:lnTo>
                  <a:pt x="3159191" y="686132"/>
                </a:lnTo>
                <a:lnTo>
                  <a:pt x="3131094" y="650734"/>
                </a:lnTo>
                <a:lnTo>
                  <a:pt x="3102119" y="616080"/>
                </a:lnTo>
                <a:lnTo>
                  <a:pt x="3072282" y="582186"/>
                </a:lnTo>
                <a:lnTo>
                  <a:pt x="3041600" y="549069"/>
                </a:lnTo>
                <a:lnTo>
                  <a:pt x="3010090" y="516747"/>
                </a:lnTo>
                <a:lnTo>
                  <a:pt x="2977769" y="485235"/>
                </a:lnTo>
                <a:lnTo>
                  <a:pt x="2944654" y="454551"/>
                </a:lnTo>
                <a:lnTo>
                  <a:pt x="2910761" y="424712"/>
                </a:lnTo>
                <a:lnTo>
                  <a:pt x="2876108" y="395735"/>
                </a:lnTo>
                <a:lnTo>
                  <a:pt x="2840711" y="367636"/>
                </a:lnTo>
                <a:lnTo>
                  <a:pt x="2804587" y="340433"/>
                </a:lnTo>
                <a:lnTo>
                  <a:pt x="2767754" y="314141"/>
                </a:lnTo>
                <a:lnTo>
                  <a:pt x="2730227" y="288779"/>
                </a:lnTo>
                <a:lnTo>
                  <a:pt x="2692024" y="264363"/>
                </a:lnTo>
                <a:lnTo>
                  <a:pt x="2653161" y="240909"/>
                </a:lnTo>
                <a:lnTo>
                  <a:pt x="2613656" y="218435"/>
                </a:lnTo>
                <a:lnTo>
                  <a:pt x="2573525" y="196958"/>
                </a:lnTo>
                <a:lnTo>
                  <a:pt x="2532786" y="176494"/>
                </a:lnTo>
                <a:lnTo>
                  <a:pt x="2491454" y="157060"/>
                </a:lnTo>
                <a:lnTo>
                  <a:pt x="2449548" y="138674"/>
                </a:lnTo>
                <a:lnTo>
                  <a:pt x="2407083" y="121351"/>
                </a:lnTo>
                <a:lnTo>
                  <a:pt x="2364076" y="105109"/>
                </a:lnTo>
                <a:lnTo>
                  <a:pt x="2320546" y="89965"/>
                </a:lnTo>
                <a:lnTo>
                  <a:pt x="2276507" y="75936"/>
                </a:lnTo>
                <a:lnTo>
                  <a:pt x="2231977" y="63038"/>
                </a:lnTo>
                <a:lnTo>
                  <a:pt x="2186974" y="51288"/>
                </a:lnTo>
                <a:lnTo>
                  <a:pt x="2141513" y="40704"/>
                </a:lnTo>
                <a:lnTo>
                  <a:pt x="2095613" y="31302"/>
                </a:lnTo>
                <a:lnTo>
                  <a:pt x="2049288" y="23098"/>
                </a:lnTo>
                <a:lnTo>
                  <a:pt x="2002557" y="16110"/>
                </a:lnTo>
                <a:lnTo>
                  <a:pt x="1955437" y="10356"/>
                </a:lnTo>
                <a:lnTo>
                  <a:pt x="1907943" y="5850"/>
                </a:lnTo>
                <a:lnTo>
                  <a:pt x="1860094" y="2611"/>
                </a:lnTo>
                <a:lnTo>
                  <a:pt x="1811905" y="655"/>
                </a:lnTo>
                <a:lnTo>
                  <a:pt x="1763395" y="0"/>
                </a:lnTo>
                <a:close/>
              </a:path>
            </a:pathLst>
          </a:custGeom>
          <a:solidFill>
            <a:srgbClr val="4D8030">
              <a:alpha val="70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874511" y="3867150"/>
            <a:ext cx="1677035" cy="314960"/>
          </a:xfrm>
          <a:custGeom>
            <a:avLst/>
            <a:gdLst/>
            <a:ahLst/>
            <a:cxnLst/>
            <a:rect l="l" t="t" r="r" b="b"/>
            <a:pathLst>
              <a:path w="1677034" h="314960">
                <a:moveTo>
                  <a:pt x="1586611" y="0"/>
                </a:moveTo>
                <a:lnTo>
                  <a:pt x="90424" y="0"/>
                </a:lnTo>
                <a:lnTo>
                  <a:pt x="50845" y="5640"/>
                </a:lnTo>
                <a:lnTo>
                  <a:pt x="22590" y="22572"/>
                </a:lnTo>
                <a:lnTo>
                  <a:pt x="5645" y="50808"/>
                </a:lnTo>
                <a:lnTo>
                  <a:pt x="0" y="90360"/>
                </a:lnTo>
                <a:lnTo>
                  <a:pt x="0" y="224066"/>
                </a:lnTo>
                <a:lnTo>
                  <a:pt x="5645" y="263628"/>
                </a:lnTo>
                <a:lnTo>
                  <a:pt x="22590" y="291885"/>
                </a:lnTo>
                <a:lnTo>
                  <a:pt x="50845" y="308839"/>
                </a:lnTo>
                <a:lnTo>
                  <a:pt x="90424" y="314490"/>
                </a:lnTo>
                <a:lnTo>
                  <a:pt x="1586611" y="314490"/>
                </a:lnTo>
                <a:lnTo>
                  <a:pt x="1626135" y="308839"/>
                </a:lnTo>
                <a:lnTo>
                  <a:pt x="1654397" y="291885"/>
                </a:lnTo>
                <a:lnTo>
                  <a:pt x="1671371" y="263628"/>
                </a:lnTo>
                <a:lnTo>
                  <a:pt x="1677035" y="224066"/>
                </a:lnTo>
                <a:lnTo>
                  <a:pt x="1677035" y="90360"/>
                </a:lnTo>
                <a:lnTo>
                  <a:pt x="1671371" y="50808"/>
                </a:lnTo>
                <a:lnTo>
                  <a:pt x="1654397" y="22572"/>
                </a:lnTo>
                <a:lnTo>
                  <a:pt x="1626135" y="5640"/>
                </a:lnTo>
                <a:lnTo>
                  <a:pt x="1586611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17675" y="3867150"/>
            <a:ext cx="1677035" cy="314960"/>
          </a:xfrm>
          <a:custGeom>
            <a:avLst/>
            <a:gdLst/>
            <a:ahLst/>
            <a:cxnLst/>
            <a:rect l="l" t="t" r="r" b="b"/>
            <a:pathLst>
              <a:path w="1677035" h="314960">
                <a:moveTo>
                  <a:pt x="1586611" y="0"/>
                </a:moveTo>
                <a:lnTo>
                  <a:pt x="90424" y="0"/>
                </a:lnTo>
                <a:lnTo>
                  <a:pt x="50845" y="5640"/>
                </a:lnTo>
                <a:lnTo>
                  <a:pt x="22590" y="22572"/>
                </a:lnTo>
                <a:lnTo>
                  <a:pt x="5645" y="50808"/>
                </a:lnTo>
                <a:lnTo>
                  <a:pt x="0" y="90360"/>
                </a:lnTo>
                <a:lnTo>
                  <a:pt x="0" y="224066"/>
                </a:lnTo>
                <a:lnTo>
                  <a:pt x="5645" y="263628"/>
                </a:lnTo>
                <a:lnTo>
                  <a:pt x="22590" y="291885"/>
                </a:lnTo>
                <a:lnTo>
                  <a:pt x="50845" y="308839"/>
                </a:lnTo>
                <a:lnTo>
                  <a:pt x="90424" y="314490"/>
                </a:lnTo>
                <a:lnTo>
                  <a:pt x="1586611" y="314490"/>
                </a:lnTo>
                <a:lnTo>
                  <a:pt x="1626135" y="308839"/>
                </a:lnTo>
                <a:lnTo>
                  <a:pt x="1654397" y="291885"/>
                </a:lnTo>
                <a:lnTo>
                  <a:pt x="1671371" y="263628"/>
                </a:lnTo>
                <a:lnTo>
                  <a:pt x="1677035" y="224066"/>
                </a:lnTo>
                <a:lnTo>
                  <a:pt x="1677035" y="90360"/>
                </a:lnTo>
                <a:lnTo>
                  <a:pt x="1671371" y="50808"/>
                </a:lnTo>
                <a:lnTo>
                  <a:pt x="1654397" y="22572"/>
                </a:lnTo>
                <a:lnTo>
                  <a:pt x="1626135" y="5640"/>
                </a:lnTo>
                <a:lnTo>
                  <a:pt x="1586611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343909" y="2072551"/>
            <a:ext cx="2433192" cy="24331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31842" y="1843913"/>
            <a:ext cx="457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46142" y="1958213"/>
            <a:ext cx="2286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54217" y="2726944"/>
            <a:ext cx="457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68517" y="2841244"/>
            <a:ext cx="2286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132708" y="2726944"/>
            <a:ext cx="457199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47008" y="2841244"/>
            <a:ext cx="228599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097017" y="4261345"/>
            <a:ext cx="457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11317" y="4375645"/>
            <a:ext cx="2286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89909" y="4261345"/>
            <a:ext cx="457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704209" y="4375645"/>
            <a:ext cx="228600" cy="22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19271" y="1035430"/>
            <a:ext cx="1677035" cy="314960"/>
          </a:xfrm>
          <a:custGeom>
            <a:avLst/>
            <a:gdLst/>
            <a:ahLst/>
            <a:cxnLst/>
            <a:rect l="l" t="t" r="r" b="b"/>
            <a:pathLst>
              <a:path w="1677035" h="314959">
                <a:moveTo>
                  <a:pt x="1586611" y="0"/>
                </a:moveTo>
                <a:lnTo>
                  <a:pt x="90424" y="0"/>
                </a:lnTo>
                <a:lnTo>
                  <a:pt x="50899" y="5663"/>
                </a:lnTo>
                <a:lnTo>
                  <a:pt x="22637" y="22637"/>
                </a:lnTo>
                <a:lnTo>
                  <a:pt x="5663" y="50899"/>
                </a:lnTo>
                <a:lnTo>
                  <a:pt x="0" y="90424"/>
                </a:lnTo>
                <a:lnTo>
                  <a:pt x="0" y="224154"/>
                </a:lnTo>
                <a:lnTo>
                  <a:pt x="5663" y="263733"/>
                </a:lnTo>
                <a:lnTo>
                  <a:pt x="22637" y="291988"/>
                </a:lnTo>
                <a:lnTo>
                  <a:pt x="50899" y="308933"/>
                </a:lnTo>
                <a:lnTo>
                  <a:pt x="90424" y="314579"/>
                </a:lnTo>
                <a:lnTo>
                  <a:pt x="1586611" y="314579"/>
                </a:lnTo>
                <a:lnTo>
                  <a:pt x="1626189" y="308933"/>
                </a:lnTo>
                <a:lnTo>
                  <a:pt x="1654444" y="291988"/>
                </a:lnTo>
                <a:lnTo>
                  <a:pt x="1671389" y="263733"/>
                </a:lnTo>
                <a:lnTo>
                  <a:pt x="1677035" y="224154"/>
                </a:lnTo>
                <a:lnTo>
                  <a:pt x="1677035" y="90424"/>
                </a:lnTo>
                <a:lnTo>
                  <a:pt x="1671389" y="50899"/>
                </a:lnTo>
                <a:lnTo>
                  <a:pt x="1654444" y="22637"/>
                </a:lnTo>
                <a:lnTo>
                  <a:pt x="1626189" y="5663"/>
                </a:lnTo>
                <a:lnTo>
                  <a:pt x="1586611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17269" y="2123820"/>
            <a:ext cx="1677670" cy="314960"/>
          </a:xfrm>
          <a:custGeom>
            <a:avLst/>
            <a:gdLst/>
            <a:ahLst/>
            <a:cxnLst/>
            <a:rect l="l" t="t" r="r" b="b"/>
            <a:pathLst>
              <a:path w="1677670" h="314960">
                <a:moveTo>
                  <a:pt x="1586636" y="0"/>
                </a:moveTo>
                <a:lnTo>
                  <a:pt x="90449" y="0"/>
                </a:lnTo>
                <a:lnTo>
                  <a:pt x="50872" y="5645"/>
                </a:lnTo>
                <a:lnTo>
                  <a:pt x="22607" y="22590"/>
                </a:lnTo>
                <a:lnTo>
                  <a:pt x="5651" y="50845"/>
                </a:lnTo>
                <a:lnTo>
                  <a:pt x="0" y="90424"/>
                </a:lnTo>
                <a:lnTo>
                  <a:pt x="0" y="224154"/>
                </a:lnTo>
                <a:lnTo>
                  <a:pt x="5651" y="263733"/>
                </a:lnTo>
                <a:lnTo>
                  <a:pt x="22607" y="291988"/>
                </a:lnTo>
                <a:lnTo>
                  <a:pt x="50872" y="308933"/>
                </a:lnTo>
                <a:lnTo>
                  <a:pt x="90449" y="314579"/>
                </a:lnTo>
                <a:lnTo>
                  <a:pt x="1586636" y="314579"/>
                </a:lnTo>
                <a:lnTo>
                  <a:pt x="1626161" y="308933"/>
                </a:lnTo>
                <a:lnTo>
                  <a:pt x="1654422" y="291988"/>
                </a:lnTo>
                <a:lnTo>
                  <a:pt x="1671396" y="263733"/>
                </a:lnTo>
                <a:lnTo>
                  <a:pt x="1677060" y="224154"/>
                </a:lnTo>
                <a:lnTo>
                  <a:pt x="1677060" y="90424"/>
                </a:lnTo>
                <a:lnTo>
                  <a:pt x="1671396" y="50845"/>
                </a:lnTo>
                <a:lnTo>
                  <a:pt x="1654422" y="22590"/>
                </a:lnTo>
                <a:lnTo>
                  <a:pt x="1626161" y="5645"/>
                </a:lnTo>
                <a:lnTo>
                  <a:pt x="1586636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250051" y="2123820"/>
            <a:ext cx="1677035" cy="314960"/>
          </a:xfrm>
          <a:custGeom>
            <a:avLst/>
            <a:gdLst/>
            <a:ahLst/>
            <a:cxnLst/>
            <a:rect l="l" t="t" r="r" b="b"/>
            <a:pathLst>
              <a:path w="1677034" h="314960">
                <a:moveTo>
                  <a:pt x="1586484" y="0"/>
                </a:moveTo>
                <a:lnTo>
                  <a:pt x="90424" y="0"/>
                </a:lnTo>
                <a:lnTo>
                  <a:pt x="50845" y="5645"/>
                </a:lnTo>
                <a:lnTo>
                  <a:pt x="22590" y="22590"/>
                </a:lnTo>
                <a:lnTo>
                  <a:pt x="5645" y="50845"/>
                </a:lnTo>
                <a:lnTo>
                  <a:pt x="0" y="90424"/>
                </a:lnTo>
                <a:lnTo>
                  <a:pt x="0" y="224154"/>
                </a:lnTo>
                <a:lnTo>
                  <a:pt x="5645" y="263733"/>
                </a:lnTo>
                <a:lnTo>
                  <a:pt x="22590" y="291988"/>
                </a:lnTo>
                <a:lnTo>
                  <a:pt x="50845" y="308933"/>
                </a:lnTo>
                <a:lnTo>
                  <a:pt x="90424" y="314579"/>
                </a:lnTo>
                <a:lnTo>
                  <a:pt x="1586484" y="314579"/>
                </a:lnTo>
                <a:lnTo>
                  <a:pt x="1626062" y="308933"/>
                </a:lnTo>
                <a:lnTo>
                  <a:pt x="1654317" y="291988"/>
                </a:lnTo>
                <a:lnTo>
                  <a:pt x="1671262" y="263733"/>
                </a:lnTo>
                <a:lnTo>
                  <a:pt x="1676908" y="224154"/>
                </a:lnTo>
                <a:lnTo>
                  <a:pt x="1676908" y="90424"/>
                </a:lnTo>
                <a:lnTo>
                  <a:pt x="1671262" y="50845"/>
                </a:lnTo>
                <a:lnTo>
                  <a:pt x="1654317" y="22590"/>
                </a:lnTo>
                <a:lnTo>
                  <a:pt x="1626062" y="5645"/>
                </a:lnTo>
                <a:lnTo>
                  <a:pt x="1586484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09923" y="2526830"/>
            <a:ext cx="1701038" cy="17010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95680" y="2183638"/>
            <a:ext cx="2219960" cy="1025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0137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卫生资源规划与协调</a:t>
            </a:r>
            <a:endParaRPr sz="1150">
              <a:latin typeface="微软雅黑"/>
              <a:cs typeface="微软雅黑"/>
            </a:endParaRPr>
          </a:p>
          <a:p>
            <a:pPr algn="r" marL="12700" marR="5080">
              <a:lnSpc>
                <a:spcPct val="135400"/>
              </a:lnSpc>
              <a:spcBef>
                <a:spcPts val="9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市级卫生机构负责统筹规划全市的卫生资源，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确保资源的合理配置与高效利用。通过制定区 域卫生规划，协调医疗设施、人员分布及物资 供应，以满足不同区域的医疗需求。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22854" y="1094612"/>
            <a:ext cx="3098165" cy="852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4902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医疗服务行业管理</a:t>
            </a:r>
            <a:endParaRPr sz="1150">
              <a:latin typeface="微软雅黑"/>
              <a:cs typeface="微软雅黑"/>
            </a:endParaRPr>
          </a:p>
          <a:p>
            <a:pPr algn="ctr" marL="12065" marR="5080">
              <a:lnSpc>
                <a:spcPct val="135400"/>
              </a:lnSpc>
              <a:spcBef>
                <a:spcPts val="98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市级卫生机构组织实施医疗机构和医疗服务行业的管理规定，建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立医疗服务评价和监督管理体系。通过规范医疗行为、提升服务 质量，保障患者的健康权益，推动医疗行业的健康发展。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29553" y="2183638"/>
            <a:ext cx="2219960" cy="1035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4625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公共卫生监督管理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400"/>
              </a:lnSpc>
              <a:spcBef>
                <a:spcPts val="104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市级卫生机构承担公共卫生的监督管理职责，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包括职业卫生、放射卫生、环境卫生等领域。 通过健全卫生健康综合监督体系，依法开展监 督检查，确保各项公共卫生政策的有效实施。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53759" y="3927449"/>
            <a:ext cx="2219960" cy="1035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765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健康教育与促进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104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市级卫生机构负责组织实施健康教育和健康促 进活动，提高居民的健康素养。通过开展健康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知识宣传、组织健康活动，倡导健康生活方式</a:t>
            </a:r>
            <a:endParaRPr sz="8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，提升全民的健康水平。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31619" y="3927449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疾病预防与控制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95857" y="4239259"/>
            <a:ext cx="2219960" cy="7270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54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市级卫生机构在疾病预防与控制方面承担重要 职责，制定并实施重大疾病的防治策略。通过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监测、预警和快速响应机制，有效应对各类突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发公共卫生事件，保障城市居民的健康安全。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324739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省级及以上卫生机构定位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5884164" y="1227061"/>
            <a:ext cx="3031236" cy="30312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8091" y="1104772"/>
            <a:ext cx="615315" cy="615315"/>
          </a:xfrm>
          <a:custGeom>
            <a:avLst/>
            <a:gdLst/>
            <a:ahLst/>
            <a:cxnLst/>
            <a:rect l="l" t="t" r="r" b="b"/>
            <a:pathLst>
              <a:path w="615315" h="615314">
                <a:moveTo>
                  <a:pt x="307555" y="0"/>
                </a:moveTo>
                <a:lnTo>
                  <a:pt x="262132" y="3336"/>
                </a:lnTo>
                <a:lnTo>
                  <a:pt x="218769" y="13029"/>
                </a:lnTo>
                <a:lnTo>
                  <a:pt x="177945" y="28601"/>
                </a:lnTo>
                <a:lnTo>
                  <a:pt x="140137" y="49575"/>
                </a:lnTo>
                <a:lnTo>
                  <a:pt x="105821" y="75474"/>
                </a:lnTo>
                <a:lnTo>
                  <a:pt x="75475" y="105822"/>
                </a:lnTo>
                <a:lnTo>
                  <a:pt x="49576" y="140141"/>
                </a:lnTo>
                <a:lnTo>
                  <a:pt x="28602" y="177954"/>
                </a:lnTo>
                <a:lnTo>
                  <a:pt x="13030" y="218786"/>
                </a:lnTo>
                <a:lnTo>
                  <a:pt x="3337" y="262158"/>
                </a:lnTo>
                <a:lnTo>
                  <a:pt x="0" y="307594"/>
                </a:lnTo>
                <a:lnTo>
                  <a:pt x="3337" y="353029"/>
                </a:lnTo>
                <a:lnTo>
                  <a:pt x="13030" y="396401"/>
                </a:lnTo>
                <a:lnTo>
                  <a:pt x="28602" y="437233"/>
                </a:lnTo>
                <a:lnTo>
                  <a:pt x="49576" y="475046"/>
                </a:lnTo>
                <a:lnTo>
                  <a:pt x="75475" y="509365"/>
                </a:lnTo>
                <a:lnTo>
                  <a:pt x="105821" y="539713"/>
                </a:lnTo>
                <a:lnTo>
                  <a:pt x="140137" y="565612"/>
                </a:lnTo>
                <a:lnTo>
                  <a:pt x="177945" y="586586"/>
                </a:lnTo>
                <a:lnTo>
                  <a:pt x="218769" y="602158"/>
                </a:lnTo>
                <a:lnTo>
                  <a:pt x="262132" y="611851"/>
                </a:lnTo>
                <a:lnTo>
                  <a:pt x="307555" y="615188"/>
                </a:lnTo>
                <a:lnTo>
                  <a:pt x="352979" y="611851"/>
                </a:lnTo>
                <a:lnTo>
                  <a:pt x="396341" y="602158"/>
                </a:lnTo>
                <a:lnTo>
                  <a:pt x="437166" y="586586"/>
                </a:lnTo>
                <a:lnTo>
                  <a:pt x="474974" y="565612"/>
                </a:lnTo>
                <a:lnTo>
                  <a:pt x="509290" y="539713"/>
                </a:lnTo>
                <a:lnTo>
                  <a:pt x="539636" y="509365"/>
                </a:lnTo>
                <a:lnTo>
                  <a:pt x="565534" y="475046"/>
                </a:lnTo>
                <a:lnTo>
                  <a:pt x="586508" y="437233"/>
                </a:lnTo>
                <a:lnTo>
                  <a:pt x="602081" y="396401"/>
                </a:lnTo>
                <a:lnTo>
                  <a:pt x="611774" y="353029"/>
                </a:lnTo>
                <a:lnTo>
                  <a:pt x="615111" y="307594"/>
                </a:lnTo>
                <a:lnTo>
                  <a:pt x="611774" y="262158"/>
                </a:lnTo>
                <a:lnTo>
                  <a:pt x="602081" y="218786"/>
                </a:lnTo>
                <a:lnTo>
                  <a:pt x="586508" y="177954"/>
                </a:lnTo>
                <a:lnTo>
                  <a:pt x="565534" y="140141"/>
                </a:lnTo>
                <a:lnTo>
                  <a:pt x="539636" y="105822"/>
                </a:lnTo>
                <a:lnTo>
                  <a:pt x="509290" y="75474"/>
                </a:lnTo>
                <a:lnTo>
                  <a:pt x="474974" y="49575"/>
                </a:lnTo>
                <a:lnTo>
                  <a:pt x="437166" y="28601"/>
                </a:lnTo>
                <a:lnTo>
                  <a:pt x="396341" y="13029"/>
                </a:lnTo>
                <a:lnTo>
                  <a:pt x="352979" y="3336"/>
                </a:lnTo>
                <a:lnTo>
                  <a:pt x="307555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7113" y="1191259"/>
            <a:ext cx="217170" cy="398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50" spc="-5" b="1">
                <a:solidFill>
                  <a:srgbClr val="FFFFFF"/>
                </a:solidFill>
                <a:latin typeface="微软雅黑"/>
                <a:cs typeface="微软雅黑"/>
              </a:rPr>
              <a:t>1</a:t>
            </a:r>
            <a:endParaRPr sz="245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4638" y="1039494"/>
            <a:ext cx="4517390" cy="9353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区域医疗中心建设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100"/>
              </a:lnSpc>
              <a:spcBef>
                <a:spcPts val="67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省级及以上卫生机构通常承担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区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域医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中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的角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色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，提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供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高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水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平的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和科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研能力。这些机构聚焦于疑难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症的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诊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医学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研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究和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创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新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成为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区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域内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的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医疗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和技术核心。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8091" y="2415794"/>
            <a:ext cx="615315" cy="615315"/>
          </a:xfrm>
          <a:custGeom>
            <a:avLst/>
            <a:gdLst/>
            <a:ahLst/>
            <a:cxnLst/>
            <a:rect l="l" t="t" r="r" b="b"/>
            <a:pathLst>
              <a:path w="615315" h="615314">
                <a:moveTo>
                  <a:pt x="307555" y="0"/>
                </a:moveTo>
                <a:lnTo>
                  <a:pt x="262132" y="3339"/>
                </a:lnTo>
                <a:lnTo>
                  <a:pt x="218769" y="13040"/>
                </a:lnTo>
                <a:lnTo>
                  <a:pt x="177945" y="28622"/>
                </a:lnTo>
                <a:lnTo>
                  <a:pt x="140137" y="49607"/>
                </a:lnTo>
                <a:lnTo>
                  <a:pt x="105821" y="75517"/>
                </a:lnTo>
                <a:lnTo>
                  <a:pt x="75475" y="105873"/>
                </a:lnTo>
                <a:lnTo>
                  <a:pt x="49576" y="140197"/>
                </a:lnTo>
                <a:lnTo>
                  <a:pt x="28602" y="178009"/>
                </a:lnTo>
                <a:lnTo>
                  <a:pt x="13030" y="218832"/>
                </a:lnTo>
                <a:lnTo>
                  <a:pt x="3337" y="262186"/>
                </a:lnTo>
                <a:lnTo>
                  <a:pt x="0" y="307594"/>
                </a:lnTo>
                <a:lnTo>
                  <a:pt x="3337" y="353029"/>
                </a:lnTo>
                <a:lnTo>
                  <a:pt x="13030" y="396401"/>
                </a:lnTo>
                <a:lnTo>
                  <a:pt x="28602" y="437233"/>
                </a:lnTo>
                <a:lnTo>
                  <a:pt x="49576" y="475046"/>
                </a:lnTo>
                <a:lnTo>
                  <a:pt x="75475" y="509365"/>
                </a:lnTo>
                <a:lnTo>
                  <a:pt x="105821" y="539713"/>
                </a:lnTo>
                <a:lnTo>
                  <a:pt x="140137" y="565612"/>
                </a:lnTo>
                <a:lnTo>
                  <a:pt x="177945" y="586586"/>
                </a:lnTo>
                <a:lnTo>
                  <a:pt x="218769" y="602158"/>
                </a:lnTo>
                <a:lnTo>
                  <a:pt x="262132" y="611851"/>
                </a:lnTo>
                <a:lnTo>
                  <a:pt x="307555" y="615188"/>
                </a:lnTo>
                <a:lnTo>
                  <a:pt x="352979" y="611851"/>
                </a:lnTo>
                <a:lnTo>
                  <a:pt x="396341" y="602158"/>
                </a:lnTo>
                <a:lnTo>
                  <a:pt x="437166" y="586586"/>
                </a:lnTo>
                <a:lnTo>
                  <a:pt x="474974" y="565612"/>
                </a:lnTo>
                <a:lnTo>
                  <a:pt x="509290" y="539713"/>
                </a:lnTo>
                <a:lnTo>
                  <a:pt x="539636" y="509365"/>
                </a:lnTo>
                <a:lnTo>
                  <a:pt x="565534" y="475046"/>
                </a:lnTo>
                <a:lnTo>
                  <a:pt x="586508" y="437233"/>
                </a:lnTo>
                <a:lnTo>
                  <a:pt x="602081" y="396401"/>
                </a:lnTo>
                <a:lnTo>
                  <a:pt x="611774" y="353029"/>
                </a:lnTo>
                <a:lnTo>
                  <a:pt x="615111" y="307594"/>
                </a:lnTo>
                <a:lnTo>
                  <a:pt x="611774" y="262186"/>
                </a:lnTo>
                <a:lnTo>
                  <a:pt x="602081" y="218832"/>
                </a:lnTo>
                <a:lnTo>
                  <a:pt x="586508" y="178009"/>
                </a:lnTo>
                <a:lnTo>
                  <a:pt x="565534" y="140197"/>
                </a:lnTo>
                <a:lnTo>
                  <a:pt x="539636" y="105873"/>
                </a:lnTo>
                <a:lnTo>
                  <a:pt x="509290" y="75517"/>
                </a:lnTo>
                <a:lnTo>
                  <a:pt x="474974" y="49607"/>
                </a:lnTo>
                <a:lnTo>
                  <a:pt x="437166" y="28622"/>
                </a:lnTo>
                <a:lnTo>
                  <a:pt x="396341" y="13040"/>
                </a:lnTo>
                <a:lnTo>
                  <a:pt x="352979" y="3339"/>
                </a:lnTo>
                <a:lnTo>
                  <a:pt x="307555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77113" y="2502789"/>
            <a:ext cx="217170" cy="398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50" spc="-5" b="1">
                <a:solidFill>
                  <a:srgbClr val="FFFFFF"/>
                </a:solidFill>
                <a:latin typeface="微软雅黑"/>
                <a:cs typeface="微软雅黑"/>
              </a:rPr>
              <a:t>2</a:t>
            </a:r>
            <a:endParaRPr sz="245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94638" y="2345893"/>
            <a:ext cx="4517390" cy="9448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 b="1">
                <a:solidFill>
                  <a:srgbClr val="00060F"/>
                </a:solidFill>
                <a:latin typeface="微软雅黑"/>
                <a:cs typeface="微软雅黑"/>
              </a:rPr>
              <a:t>公共卫生策略制定</a:t>
            </a:r>
            <a:endParaRPr sz="1450">
              <a:latin typeface="微软雅黑"/>
              <a:cs typeface="微软雅黑"/>
            </a:endParaRPr>
          </a:p>
          <a:p>
            <a:pPr marL="12700" marR="5080">
              <a:lnSpc>
                <a:spcPct val="132000"/>
              </a:lnSpc>
              <a:spcBef>
                <a:spcPts val="75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省级及以上卫生机构负责制定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并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实施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（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或自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区、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直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辖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市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）范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围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内的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公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共卫 生策略。这包括疾病预防控制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健康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进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划以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及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应对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公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共卫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生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事件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预案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8091" y="3701796"/>
            <a:ext cx="615315" cy="615315"/>
          </a:xfrm>
          <a:custGeom>
            <a:avLst/>
            <a:gdLst/>
            <a:ahLst/>
            <a:cxnLst/>
            <a:rect l="l" t="t" r="r" b="b"/>
            <a:pathLst>
              <a:path w="615315" h="615314">
                <a:moveTo>
                  <a:pt x="307555" y="0"/>
                </a:moveTo>
                <a:lnTo>
                  <a:pt x="262132" y="3336"/>
                </a:lnTo>
                <a:lnTo>
                  <a:pt x="218769" y="13029"/>
                </a:lnTo>
                <a:lnTo>
                  <a:pt x="177945" y="28600"/>
                </a:lnTo>
                <a:lnTo>
                  <a:pt x="140137" y="49573"/>
                </a:lnTo>
                <a:lnTo>
                  <a:pt x="105821" y="75471"/>
                </a:lnTo>
                <a:lnTo>
                  <a:pt x="75475" y="105816"/>
                </a:lnTo>
                <a:lnTo>
                  <a:pt x="49576" y="140131"/>
                </a:lnTo>
                <a:lnTo>
                  <a:pt x="28602" y="177940"/>
                </a:lnTo>
                <a:lnTo>
                  <a:pt x="13030" y="218765"/>
                </a:lnTo>
                <a:lnTo>
                  <a:pt x="3337" y="262129"/>
                </a:lnTo>
                <a:lnTo>
                  <a:pt x="0" y="307555"/>
                </a:lnTo>
                <a:lnTo>
                  <a:pt x="3337" y="352979"/>
                </a:lnTo>
                <a:lnTo>
                  <a:pt x="13030" y="396341"/>
                </a:lnTo>
                <a:lnTo>
                  <a:pt x="28602" y="437166"/>
                </a:lnTo>
                <a:lnTo>
                  <a:pt x="49576" y="474974"/>
                </a:lnTo>
                <a:lnTo>
                  <a:pt x="75475" y="509290"/>
                </a:lnTo>
                <a:lnTo>
                  <a:pt x="105821" y="539636"/>
                </a:lnTo>
                <a:lnTo>
                  <a:pt x="140137" y="565534"/>
                </a:lnTo>
                <a:lnTo>
                  <a:pt x="177945" y="586508"/>
                </a:lnTo>
                <a:lnTo>
                  <a:pt x="218769" y="602081"/>
                </a:lnTo>
                <a:lnTo>
                  <a:pt x="262132" y="611774"/>
                </a:lnTo>
                <a:lnTo>
                  <a:pt x="307555" y="615111"/>
                </a:lnTo>
                <a:lnTo>
                  <a:pt x="352979" y="611774"/>
                </a:lnTo>
                <a:lnTo>
                  <a:pt x="396341" y="602081"/>
                </a:lnTo>
                <a:lnTo>
                  <a:pt x="437166" y="586508"/>
                </a:lnTo>
                <a:lnTo>
                  <a:pt x="474974" y="565534"/>
                </a:lnTo>
                <a:lnTo>
                  <a:pt x="509290" y="539636"/>
                </a:lnTo>
                <a:lnTo>
                  <a:pt x="539636" y="509290"/>
                </a:lnTo>
                <a:lnTo>
                  <a:pt x="565534" y="474974"/>
                </a:lnTo>
                <a:lnTo>
                  <a:pt x="586508" y="437166"/>
                </a:lnTo>
                <a:lnTo>
                  <a:pt x="602081" y="396341"/>
                </a:lnTo>
                <a:lnTo>
                  <a:pt x="611774" y="352979"/>
                </a:lnTo>
                <a:lnTo>
                  <a:pt x="615111" y="307555"/>
                </a:lnTo>
                <a:lnTo>
                  <a:pt x="611774" y="262129"/>
                </a:lnTo>
                <a:lnTo>
                  <a:pt x="602081" y="218765"/>
                </a:lnTo>
                <a:lnTo>
                  <a:pt x="586508" y="177940"/>
                </a:lnTo>
                <a:lnTo>
                  <a:pt x="565534" y="140131"/>
                </a:lnTo>
                <a:lnTo>
                  <a:pt x="539636" y="105816"/>
                </a:lnTo>
                <a:lnTo>
                  <a:pt x="509290" y="75471"/>
                </a:lnTo>
                <a:lnTo>
                  <a:pt x="474974" y="49573"/>
                </a:lnTo>
                <a:lnTo>
                  <a:pt x="437166" y="28600"/>
                </a:lnTo>
                <a:lnTo>
                  <a:pt x="396341" y="13029"/>
                </a:lnTo>
                <a:lnTo>
                  <a:pt x="352979" y="3336"/>
                </a:lnTo>
                <a:lnTo>
                  <a:pt x="307555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77113" y="3789070"/>
            <a:ext cx="217170" cy="3987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50" spc="-5" b="1">
                <a:solidFill>
                  <a:srgbClr val="FFFFFF"/>
                </a:solidFill>
                <a:latin typeface="微软雅黑"/>
                <a:cs typeface="微软雅黑"/>
              </a:rPr>
              <a:t>3</a:t>
            </a:r>
            <a:endParaRPr sz="245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4638" y="3662298"/>
            <a:ext cx="4517390" cy="7429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医疗服务质量管理</a:t>
            </a:r>
            <a:endParaRPr sz="14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省级及以上卫生机构在医疗服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质量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中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发挥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关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键作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通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过设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立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标准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开展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评估，确保区域内医疗机构的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务质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达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到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统一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较高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标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准</a:t>
            </a: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4536" y="2602738"/>
            <a:ext cx="207391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60F"/>
                </a:solidFill>
                <a:latin typeface="微软雅黑"/>
                <a:cs typeface="微软雅黑"/>
              </a:rPr>
              <a:t>按服务对象分类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03</a:t>
            </a:r>
          </a:p>
        </p:txBody>
      </p:sp>
      <p:sp>
        <p:nvSpPr>
          <p:cNvPr id="4" name="object 4"/>
          <p:cNvSpPr/>
          <p:nvPr/>
        </p:nvSpPr>
        <p:spPr>
          <a:xfrm>
            <a:off x="4423790" y="3435096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3810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324739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面向普通居民的服务内容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937310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44055" y="1919223"/>
            <a:ext cx="726440" cy="0"/>
          </a:xfrm>
          <a:custGeom>
            <a:avLst/>
            <a:gdLst/>
            <a:ahLst/>
            <a:cxnLst/>
            <a:rect l="l" t="t" r="r" b="b"/>
            <a:pathLst>
              <a:path w="726440" h="0">
                <a:moveTo>
                  <a:pt x="0" y="0"/>
                </a:moveTo>
                <a:lnTo>
                  <a:pt x="725881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2170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80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75510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798823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79" y="2251964"/>
                </a:lnTo>
                <a:lnTo>
                  <a:pt x="1554479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22138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045452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79" y="2251964"/>
                </a:lnTo>
                <a:lnTo>
                  <a:pt x="1554479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70278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71241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72203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273165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09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74127" y="1919223"/>
            <a:ext cx="725805" cy="0"/>
          </a:xfrm>
          <a:custGeom>
            <a:avLst/>
            <a:gdLst/>
            <a:ahLst/>
            <a:cxnLst/>
            <a:rect l="l" t="t" r="r" b="b"/>
            <a:pathLst>
              <a:path w="725804" h="0">
                <a:moveTo>
                  <a:pt x="0" y="0"/>
                </a:moveTo>
                <a:lnTo>
                  <a:pt x="725805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37460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37659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37859" y="1041653"/>
            <a:ext cx="914399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38059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46428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44545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42586" y="1219961"/>
            <a:ext cx="260985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40882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39050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05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4773" y="2596388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健康教育与宣传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3638" y="2935960"/>
            <a:ext cx="123253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健康教育是面向普通居民 的基础服务内容，通过提 供健康知识资料、设置健 康教育宣传栏和开展公众 健康咨询服务，旨在提升 居民的健康意识和自我管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理能力。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355342" y="2596388"/>
            <a:ext cx="11963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传染病预防与控制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37307" y="2935960"/>
            <a:ext cx="123253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传染病预防与控制是卫生 机构的重要职责之一，包 括定期开展疫苗接种、健 康监测和疫情报告，以有 效减少传染病的发生和传 播，保障居民群体的健康 </a:t>
            </a: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安全。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78655" y="2596388"/>
            <a:ext cx="119888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慢性病防治与管理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61003" y="2935960"/>
            <a:ext cx="123253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针对慢性病患者，卫生机 构提供健康管理服务，包 括建立健康档案、定期随 访和生活方式干预等，帮 助患者控制病情发展，提 高生活质量，减少医疗成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本。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48654" y="2596388"/>
            <a:ext cx="90360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妇幼保健服务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84316" y="2935960"/>
            <a:ext cx="123253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妇幼保健服务专注于妇女 和儿童的健康需求，内容 包括孕产妇健康管理、新 生儿护理、儿童生长发育 监测等，旨在从出生到儿 童期提供全面的健康保障</a:t>
            </a:r>
            <a:endParaRPr sz="850">
              <a:latin typeface="微软雅黑"/>
              <a:cs typeface="微软雅黑"/>
            </a:endParaRPr>
          </a:p>
          <a:p>
            <a:pPr algn="ctr" marL="635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99197" y="2596388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老年人健康管理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08011" y="2935960"/>
            <a:ext cx="1232535" cy="12528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面向老年人的健康管理服 务主要包括建立健康档案</a:t>
            </a:r>
            <a:endParaRPr sz="850">
              <a:latin typeface="微软雅黑"/>
              <a:cs typeface="微软雅黑"/>
            </a:endParaRPr>
          </a:p>
          <a:p>
            <a:pPr algn="ctr" marL="12700" marR="5080">
              <a:lnSpc>
                <a:spcPct val="135300"/>
              </a:lnSpc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、定期体检、康复指导和 心理健康支持，帮助老年</a:t>
            </a:r>
            <a:endParaRPr sz="850">
              <a:latin typeface="微软雅黑"/>
              <a:cs typeface="微软雅黑"/>
            </a:endParaRPr>
          </a:p>
          <a:p>
            <a:pPr algn="ctr" marL="12700" marR="5080">
              <a:lnSpc>
                <a:spcPct val="135300"/>
              </a:lnSpc>
              <a:spcBef>
                <a:spcPts val="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人维持良好的身体状态和 心理健康，提高其生活质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量。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95402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面向特定人群服务方向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90105" y="1187703"/>
            <a:ext cx="0" cy="3660140"/>
          </a:xfrm>
          <a:custGeom>
            <a:avLst/>
            <a:gdLst/>
            <a:ahLst/>
            <a:cxnLst/>
            <a:rect l="l" t="t" r="r" b="b"/>
            <a:pathLst>
              <a:path w="0" h="3660140">
                <a:moveTo>
                  <a:pt x="0" y="0"/>
                </a:moveTo>
                <a:lnTo>
                  <a:pt x="0" y="3660038"/>
                </a:lnTo>
              </a:path>
            </a:pathLst>
          </a:custGeom>
          <a:ln w="1973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4838" y="1096136"/>
            <a:ext cx="189471" cy="189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504439" y="1187703"/>
            <a:ext cx="0" cy="3660140"/>
          </a:xfrm>
          <a:custGeom>
            <a:avLst/>
            <a:gdLst/>
            <a:ahLst/>
            <a:cxnLst/>
            <a:rect l="l" t="t" r="r" b="b"/>
            <a:pathLst>
              <a:path w="0" h="3660140">
                <a:moveTo>
                  <a:pt x="0" y="0"/>
                </a:moveTo>
                <a:lnTo>
                  <a:pt x="0" y="3660038"/>
                </a:lnTo>
              </a:path>
            </a:pathLst>
          </a:custGeom>
          <a:ln w="19735">
            <a:solidFill>
              <a:srgbClr val="EBC0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09698" y="1096136"/>
            <a:ext cx="189356" cy="1894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61027" y="1187703"/>
            <a:ext cx="0" cy="3660140"/>
          </a:xfrm>
          <a:custGeom>
            <a:avLst/>
            <a:gdLst/>
            <a:ahLst/>
            <a:cxnLst/>
            <a:rect l="l" t="t" r="r" b="b"/>
            <a:pathLst>
              <a:path w="0" h="3660140">
                <a:moveTo>
                  <a:pt x="0" y="0"/>
                </a:moveTo>
                <a:lnTo>
                  <a:pt x="0" y="3660038"/>
                </a:lnTo>
              </a:path>
            </a:pathLst>
          </a:custGeom>
          <a:ln w="1973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566284" y="1096136"/>
            <a:ext cx="189483" cy="1894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28155" y="1187703"/>
            <a:ext cx="0" cy="3660140"/>
          </a:xfrm>
          <a:custGeom>
            <a:avLst/>
            <a:gdLst/>
            <a:ahLst/>
            <a:cxnLst/>
            <a:rect l="l" t="t" r="r" b="b"/>
            <a:pathLst>
              <a:path w="0" h="3660140">
                <a:moveTo>
                  <a:pt x="0" y="0"/>
                </a:moveTo>
                <a:lnTo>
                  <a:pt x="0" y="3660038"/>
                </a:lnTo>
              </a:path>
            </a:pathLst>
          </a:custGeom>
          <a:ln w="19735">
            <a:solidFill>
              <a:srgbClr val="EBC0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733413" y="1096136"/>
            <a:ext cx="189484" cy="189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63676" y="1459484"/>
            <a:ext cx="112268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妇女健康服务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4631" y="3348101"/>
            <a:ext cx="1875408" cy="14996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63676" y="1932254"/>
            <a:ext cx="1689735" cy="14338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面向特定人群的服务方向之一 是针对妇女的健康服务。这包 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括孕前、孕期、产褥期及哺乳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期的健康管理，以及妇女常见 疾病的预防和治疗，确保妇女 在整个生命周期内获得必要的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医疗关怀。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94558" y="1459484"/>
            <a:ext cx="112268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EBC02B"/>
                </a:solidFill>
                <a:latin typeface="微软雅黑"/>
                <a:cs typeface="微软雅黑"/>
              </a:rPr>
              <a:t>儿童健康服务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48711" y="3348101"/>
            <a:ext cx="1875409" cy="14996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694558" y="1932254"/>
            <a:ext cx="1689735" cy="12331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儿童作为特定人群，其健康服 务需特别关注生长发育和免疫 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系统的完善。预防接种、营养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指导及学校卫生是儿童健康服 务的重要内容，旨在保障儿童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在成长关键期的健康发展。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34890" y="1459484"/>
            <a:ext cx="149098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老年人群医疗服务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12791" y="3348101"/>
            <a:ext cx="1875409" cy="14996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834890" y="1932254"/>
            <a:ext cx="1694180" cy="14338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1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随着年龄增长，老年人的身体 机能逐渐下降，容易患有多种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慢性病。因此，面向老年人的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医疗服务主要包括慢性病管理</a:t>
            </a:r>
            <a:endParaRPr sz="1000">
              <a:latin typeface="微软雅黑"/>
              <a:cs typeface="微软雅黑"/>
            </a:endParaRPr>
          </a:p>
          <a:p>
            <a:pPr marL="12700" marR="5080">
              <a:lnSpc>
                <a:spcPct val="132000"/>
              </a:lnSpc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、康复护理及心理健康辅导， 以提升其生活质量和健康水平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65950" y="1459484"/>
            <a:ext cx="148844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EBC02B"/>
                </a:solidFill>
                <a:latin typeface="微软雅黑"/>
                <a:cs typeface="微软雅黑"/>
              </a:rPr>
              <a:t>残疾人群医疗服务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976871" y="3348101"/>
            <a:ext cx="1875408" cy="14996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965950" y="1932254"/>
            <a:ext cx="1689735" cy="12331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残疾人群由于生理和心理条件 的特殊性，医疗服务需求与一 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般人群不同。提供康复治疗、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辅助器具适配和功能训练等服 务，帮助残疾人提高生活自理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能力，增强社会参与度。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95402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面向医疗机构协同服务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2247773" y="2204211"/>
            <a:ext cx="6576695" cy="0"/>
          </a:xfrm>
          <a:custGeom>
            <a:avLst/>
            <a:gdLst/>
            <a:ahLst/>
            <a:cxnLst/>
            <a:rect l="l" t="t" r="r" b="b"/>
            <a:pathLst>
              <a:path w="6576695" h="0">
                <a:moveTo>
                  <a:pt x="0" y="0"/>
                </a:moveTo>
                <a:lnTo>
                  <a:pt x="6576695" y="0"/>
                </a:lnTo>
              </a:path>
            </a:pathLst>
          </a:custGeom>
          <a:ln w="19050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97760" y="3274059"/>
            <a:ext cx="6426835" cy="0"/>
          </a:xfrm>
          <a:custGeom>
            <a:avLst/>
            <a:gdLst/>
            <a:ahLst/>
            <a:cxnLst/>
            <a:rect l="l" t="t" r="r" b="b"/>
            <a:pathLst>
              <a:path w="6426834" h="0">
                <a:moveTo>
                  <a:pt x="0" y="0"/>
                </a:moveTo>
                <a:lnTo>
                  <a:pt x="6426708" y="0"/>
                </a:lnTo>
              </a:path>
            </a:pathLst>
          </a:custGeom>
          <a:ln w="19050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779902" y="4353090"/>
            <a:ext cx="6044565" cy="0"/>
          </a:xfrm>
          <a:custGeom>
            <a:avLst/>
            <a:gdLst/>
            <a:ahLst/>
            <a:cxnLst/>
            <a:rect l="l" t="t" r="r" b="b"/>
            <a:pathLst>
              <a:path w="6044565" h="0">
                <a:moveTo>
                  <a:pt x="0" y="0"/>
                </a:moveTo>
                <a:lnTo>
                  <a:pt x="6044565" y="0"/>
                </a:lnTo>
              </a:path>
            </a:pathLst>
          </a:custGeom>
          <a:ln w="19050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783907"/>
            <a:ext cx="4188079" cy="4242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607237"/>
            <a:ext cx="4151503" cy="45362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65759"/>
            <a:ext cx="4151503" cy="4477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483866" y="1450974"/>
            <a:ext cx="10134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00060F"/>
                </a:solidFill>
                <a:latin typeface="微软雅黑"/>
                <a:cs typeface="微软雅黑"/>
              </a:rPr>
              <a:t>医疗质量评估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32426" y="1243823"/>
            <a:ext cx="3874770" cy="6292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32100"/>
              </a:lnSpc>
              <a:spcBef>
                <a:spcPts val="9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面向医疗机构的协同服务中，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估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是关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环节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通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过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定期审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查和评估医疗机构的诊疗流程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技术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应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患者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意度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确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保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医疗服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务达到标准，提高整体医疗水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平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94405" y="2555239"/>
            <a:ext cx="10134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00060F"/>
                </a:solidFill>
                <a:latin typeface="微软雅黑"/>
                <a:cs typeface="微软雅黑"/>
              </a:rPr>
              <a:t>医疗资源整合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2330" y="2347671"/>
            <a:ext cx="3361054" cy="6292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协同服务要求不同医疗机构之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间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实现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源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共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享，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括医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设 备、药品供应和专业人才的交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与合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作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通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过优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化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资源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置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，提高医疗服务效率和覆盖面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满足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多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化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康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需求。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85515" y="3678173"/>
            <a:ext cx="84836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00060F"/>
                </a:solidFill>
                <a:latin typeface="微软雅黑"/>
                <a:cs typeface="微软雅黑"/>
              </a:rPr>
              <a:t>医联体建设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33694" y="3370021"/>
            <a:ext cx="2846070" cy="830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1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建立紧密型医联体，促进上级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与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基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层医疗 卫生机构的合作。通过分工协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作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共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享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，提升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基层医疗服务能力，实现医疗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务的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顺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接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续，方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便群众就近获取高质量医疗服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95402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面向政府部门支撑服务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180079" y="1179855"/>
            <a:ext cx="2783840" cy="27838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23773" y="1007491"/>
            <a:ext cx="2590800" cy="11658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9667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政策制定与实施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000"/>
              </a:lnSpc>
              <a:spcBef>
                <a:spcPts val="91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卫生机构在面向政府部门的支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服务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中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承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担 着重要的角色。通过参与卫生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政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策的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制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定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与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实 施，确保各项卫生措施能够有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效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执行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保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障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公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84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共健康安全。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82665" y="1007491"/>
            <a:ext cx="2590800" cy="11658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卫生监督与管理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100"/>
              </a:lnSpc>
              <a:spcBef>
                <a:spcPts val="90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卫生机构对医疗、预防、保健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等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活动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进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督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管理，确保其符合相关法律法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和标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准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这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种 监督不仅包括机构内部的自我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理，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还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涉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及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对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外部合作的监管。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3773" y="3240151"/>
            <a:ext cx="2590800" cy="11588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9667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疾病预防与控制</a:t>
            </a:r>
            <a:endParaRPr sz="1450">
              <a:latin typeface="微软雅黑"/>
              <a:cs typeface="微软雅黑"/>
            </a:endParaRPr>
          </a:p>
          <a:p>
            <a:pPr algn="r" marL="12700" marR="5080">
              <a:lnSpc>
                <a:spcPct val="132000"/>
              </a:lnSpc>
              <a:spcBef>
                <a:spcPts val="85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公共卫生机构负责疾病预防控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制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工作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通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过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健 康教育和卫生宣传提高公众的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康意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识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少 疾病的发生。同时，定期开展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疫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苗接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疫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情 监测等工作，确保社区的健康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安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全。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2665" y="3240151"/>
            <a:ext cx="2590165" cy="11588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4D8030"/>
                </a:solidFill>
                <a:latin typeface="微软雅黑"/>
                <a:cs typeface="微软雅黑"/>
              </a:rPr>
              <a:t>卫生科研与创新</a:t>
            </a:r>
            <a:endParaRPr sz="1450">
              <a:latin typeface="微软雅黑"/>
              <a:cs typeface="微软雅黑"/>
            </a:endParaRPr>
          </a:p>
          <a:p>
            <a:pPr algn="just" marL="12700" marR="5080">
              <a:lnSpc>
                <a:spcPct val="132000"/>
              </a:lnSpc>
              <a:spcBef>
                <a:spcPts val="85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卫生科研机构致力于卫生科学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技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术的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研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究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推 动新方法、新技术的应用。这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些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研究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升 了医疗服务质量，还为政策制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定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和卫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生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提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供了科学依据。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4536" y="2602738"/>
            <a:ext cx="207391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60F"/>
                </a:solidFill>
                <a:latin typeface="微软雅黑"/>
                <a:cs typeface="微软雅黑"/>
              </a:rPr>
              <a:t>按功能模块分类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04</a:t>
            </a:r>
          </a:p>
        </p:txBody>
      </p:sp>
      <p:sp>
        <p:nvSpPr>
          <p:cNvPr id="4" name="object 4"/>
          <p:cNvSpPr/>
          <p:nvPr/>
        </p:nvSpPr>
        <p:spPr>
          <a:xfrm>
            <a:off x="4423790" y="3435096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3810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6128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预防保健类功能展示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643331" y="1526539"/>
            <a:ext cx="1124712" cy="112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3300" y="1325625"/>
            <a:ext cx="1086484" cy="108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3300" y="623316"/>
            <a:ext cx="1086484" cy="108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98804" y="2412110"/>
            <a:ext cx="412115" cy="411480"/>
          </a:xfrm>
          <a:custGeom>
            <a:avLst/>
            <a:gdLst/>
            <a:ahLst/>
            <a:cxnLst/>
            <a:rect l="l" t="t" r="r" b="b"/>
            <a:pathLst>
              <a:path w="412115" h="411480">
                <a:moveTo>
                  <a:pt x="205740" y="0"/>
                </a:moveTo>
                <a:lnTo>
                  <a:pt x="158589" y="5438"/>
                </a:lnTo>
                <a:lnTo>
                  <a:pt x="115294" y="20927"/>
                </a:lnTo>
                <a:lnTo>
                  <a:pt x="77092" y="45226"/>
                </a:lnTo>
                <a:lnTo>
                  <a:pt x="45222" y="77097"/>
                </a:lnTo>
                <a:lnTo>
                  <a:pt x="20925" y="115299"/>
                </a:lnTo>
                <a:lnTo>
                  <a:pt x="5437" y="158593"/>
                </a:lnTo>
                <a:lnTo>
                  <a:pt x="0" y="205740"/>
                </a:lnTo>
                <a:lnTo>
                  <a:pt x="5437" y="252886"/>
                </a:lnTo>
                <a:lnTo>
                  <a:pt x="20925" y="296180"/>
                </a:lnTo>
                <a:lnTo>
                  <a:pt x="45222" y="334382"/>
                </a:lnTo>
                <a:lnTo>
                  <a:pt x="77092" y="366253"/>
                </a:lnTo>
                <a:lnTo>
                  <a:pt x="115294" y="390552"/>
                </a:lnTo>
                <a:lnTo>
                  <a:pt x="158589" y="406041"/>
                </a:lnTo>
                <a:lnTo>
                  <a:pt x="205740" y="411480"/>
                </a:lnTo>
                <a:lnTo>
                  <a:pt x="252905" y="406041"/>
                </a:lnTo>
                <a:lnTo>
                  <a:pt x="296212" y="390552"/>
                </a:lnTo>
                <a:lnTo>
                  <a:pt x="334423" y="366253"/>
                </a:lnTo>
                <a:lnTo>
                  <a:pt x="366299" y="334382"/>
                </a:lnTo>
                <a:lnTo>
                  <a:pt x="390602" y="296180"/>
                </a:lnTo>
                <a:lnTo>
                  <a:pt x="406092" y="252886"/>
                </a:lnTo>
                <a:lnTo>
                  <a:pt x="411530" y="205740"/>
                </a:lnTo>
                <a:lnTo>
                  <a:pt x="406092" y="158593"/>
                </a:lnTo>
                <a:lnTo>
                  <a:pt x="390602" y="115299"/>
                </a:lnTo>
                <a:lnTo>
                  <a:pt x="366299" y="77097"/>
                </a:lnTo>
                <a:lnTo>
                  <a:pt x="334423" y="45226"/>
                </a:lnTo>
                <a:lnTo>
                  <a:pt x="296212" y="20927"/>
                </a:lnTo>
                <a:lnTo>
                  <a:pt x="252905" y="5438"/>
                </a:lnTo>
                <a:lnTo>
                  <a:pt x="20574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67384" y="2496692"/>
            <a:ext cx="274320" cy="2423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82494" y="2412110"/>
            <a:ext cx="411480" cy="411480"/>
          </a:xfrm>
          <a:custGeom>
            <a:avLst/>
            <a:gdLst/>
            <a:ahLst/>
            <a:cxnLst/>
            <a:rect l="l" t="t" r="r" b="b"/>
            <a:pathLst>
              <a:path w="411480" h="411480">
                <a:moveTo>
                  <a:pt x="205739" y="0"/>
                </a:moveTo>
                <a:lnTo>
                  <a:pt x="158593" y="5438"/>
                </a:lnTo>
                <a:lnTo>
                  <a:pt x="115299" y="20927"/>
                </a:lnTo>
                <a:lnTo>
                  <a:pt x="77097" y="45226"/>
                </a:lnTo>
                <a:lnTo>
                  <a:pt x="45226" y="77097"/>
                </a:lnTo>
                <a:lnTo>
                  <a:pt x="20927" y="115299"/>
                </a:lnTo>
                <a:lnTo>
                  <a:pt x="5438" y="158593"/>
                </a:lnTo>
                <a:lnTo>
                  <a:pt x="0" y="205740"/>
                </a:lnTo>
                <a:lnTo>
                  <a:pt x="5438" y="252886"/>
                </a:lnTo>
                <a:lnTo>
                  <a:pt x="20927" y="296180"/>
                </a:lnTo>
                <a:lnTo>
                  <a:pt x="45226" y="334382"/>
                </a:lnTo>
                <a:lnTo>
                  <a:pt x="77097" y="366253"/>
                </a:lnTo>
                <a:lnTo>
                  <a:pt x="115299" y="390552"/>
                </a:lnTo>
                <a:lnTo>
                  <a:pt x="158593" y="406041"/>
                </a:lnTo>
                <a:lnTo>
                  <a:pt x="205739" y="411480"/>
                </a:lnTo>
                <a:lnTo>
                  <a:pt x="252886" y="406041"/>
                </a:lnTo>
                <a:lnTo>
                  <a:pt x="296180" y="390552"/>
                </a:lnTo>
                <a:lnTo>
                  <a:pt x="334382" y="366253"/>
                </a:lnTo>
                <a:lnTo>
                  <a:pt x="366253" y="334382"/>
                </a:lnTo>
                <a:lnTo>
                  <a:pt x="390552" y="296180"/>
                </a:lnTo>
                <a:lnTo>
                  <a:pt x="406041" y="252886"/>
                </a:lnTo>
                <a:lnTo>
                  <a:pt x="411479" y="205740"/>
                </a:lnTo>
                <a:lnTo>
                  <a:pt x="406041" y="158593"/>
                </a:lnTo>
                <a:lnTo>
                  <a:pt x="390552" y="115299"/>
                </a:lnTo>
                <a:lnTo>
                  <a:pt x="366253" y="77097"/>
                </a:lnTo>
                <a:lnTo>
                  <a:pt x="334382" y="45226"/>
                </a:lnTo>
                <a:lnTo>
                  <a:pt x="296180" y="20927"/>
                </a:lnTo>
                <a:lnTo>
                  <a:pt x="252886" y="5438"/>
                </a:lnTo>
                <a:lnTo>
                  <a:pt x="20573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78505" y="2508123"/>
            <a:ext cx="219456" cy="2194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26385" y="1526539"/>
            <a:ext cx="1124712" cy="112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36419" y="1325625"/>
            <a:ext cx="1086484" cy="108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36419" y="623316"/>
            <a:ext cx="1086484" cy="108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62660" y="930655"/>
            <a:ext cx="2151380" cy="464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7195" algn="l"/>
              </a:tabLst>
            </a:pPr>
            <a:r>
              <a:rPr dirty="0" sz="2850" spc="10" b="1">
                <a:solidFill>
                  <a:srgbClr val="4D8030"/>
                </a:solidFill>
                <a:latin typeface="微软雅黑"/>
                <a:cs typeface="微软雅黑"/>
              </a:rPr>
              <a:t>0</a:t>
            </a:r>
            <a:r>
              <a:rPr dirty="0" sz="2850" spc="15" b="1">
                <a:solidFill>
                  <a:srgbClr val="4D8030"/>
                </a:solidFill>
                <a:latin typeface="微软雅黑"/>
                <a:cs typeface="微软雅黑"/>
              </a:rPr>
              <a:t>1</a:t>
            </a:r>
            <a:r>
              <a:rPr dirty="0" sz="2850" b="1">
                <a:solidFill>
                  <a:srgbClr val="4D8030"/>
                </a:solidFill>
                <a:latin typeface="微软雅黑"/>
                <a:cs typeface="微软雅黑"/>
              </a:rPr>
              <a:t>	</a:t>
            </a:r>
            <a:r>
              <a:rPr dirty="0" sz="2850" spc="10" b="1">
                <a:solidFill>
                  <a:srgbClr val="4D8030"/>
                </a:solidFill>
                <a:latin typeface="微软雅黑"/>
                <a:cs typeface="微软雅黑"/>
              </a:rPr>
              <a:t>02</a:t>
            </a:r>
            <a:endParaRPr sz="2850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66133" y="2412110"/>
            <a:ext cx="411480" cy="411480"/>
          </a:xfrm>
          <a:custGeom>
            <a:avLst/>
            <a:gdLst/>
            <a:ahLst/>
            <a:cxnLst/>
            <a:rect l="l" t="t" r="r" b="b"/>
            <a:pathLst>
              <a:path w="411479" h="411480">
                <a:moveTo>
                  <a:pt x="205739" y="0"/>
                </a:moveTo>
                <a:lnTo>
                  <a:pt x="158593" y="5438"/>
                </a:lnTo>
                <a:lnTo>
                  <a:pt x="115299" y="20927"/>
                </a:lnTo>
                <a:lnTo>
                  <a:pt x="77097" y="45226"/>
                </a:lnTo>
                <a:lnTo>
                  <a:pt x="45226" y="77097"/>
                </a:lnTo>
                <a:lnTo>
                  <a:pt x="20927" y="115299"/>
                </a:lnTo>
                <a:lnTo>
                  <a:pt x="5438" y="158593"/>
                </a:lnTo>
                <a:lnTo>
                  <a:pt x="0" y="205740"/>
                </a:lnTo>
                <a:lnTo>
                  <a:pt x="5438" y="252886"/>
                </a:lnTo>
                <a:lnTo>
                  <a:pt x="20927" y="296180"/>
                </a:lnTo>
                <a:lnTo>
                  <a:pt x="45226" y="334382"/>
                </a:lnTo>
                <a:lnTo>
                  <a:pt x="77097" y="366253"/>
                </a:lnTo>
                <a:lnTo>
                  <a:pt x="115299" y="390552"/>
                </a:lnTo>
                <a:lnTo>
                  <a:pt x="158593" y="406041"/>
                </a:lnTo>
                <a:lnTo>
                  <a:pt x="205739" y="411480"/>
                </a:lnTo>
                <a:lnTo>
                  <a:pt x="252886" y="406041"/>
                </a:lnTo>
                <a:lnTo>
                  <a:pt x="296180" y="390552"/>
                </a:lnTo>
                <a:lnTo>
                  <a:pt x="334382" y="366253"/>
                </a:lnTo>
                <a:lnTo>
                  <a:pt x="366253" y="334382"/>
                </a:lnTo>
                <a:lnTo>
                  <a:pt x="390552" y="296180"/>
                </a:lnTo>
                <a:lnTo>
                  <a:pt x="406041" y="252886"/>
                </a:lnTo>
                <a:lnTo>
                  <a:pt x="411479" y="205740"/>
                </a:lnTo>
                <a:lnTo>
                  <a:pt x="406041" y="158593"/>
                </a:lnTo>
                <a:lnTo>
                  <a:pt x="390552" y="115299"/>
                </a:lnTo>
                <a:lnTo>
                  <a:pt x="366253" y="77097"/>
                </a:lnTo>
                <a:lnTo>
                  <a:pt x="334382" y="45226"/>
                </a:lnTo>
                <a:lnTo>
                  <a:pt x="296180" y="20927"/>
                </a:lnTo>
                <a:lnTo>
                  <a:pt x="252886" y="5438"/>
                </a:lnTo>
                <a:lnTo>
                  <a:pt x="20573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48428" y="2494407"/>
            <a:ext cx="246887" cy="2468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009516" y="1526539"/>
            <a:ext cx="1124712" cy="112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019422" y="1325625"/>
            <a:ext cx="1086485" cy="108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19422" y="623316"/>
            <a:ext cx="1086485" cy="108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321302" y="930655"/>
            <a:ext cx="476884" cy="464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850" spc="10" b="1">
                <a:solidFill>
                  <a:srgbClr val="4D8030"/>
                </a:solidFill>
                <a:latin typeface="微软雅黑"/>
                <a:cs typeface="微软雅黑"/>
              </a:rPr>
              <a:t>03</a:t>
            </a:r>
            <a:endParaRPr sz="2850">
              <a:latin typeface="微软雅黑"/>
              <a:cs typeface="微软雅黑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049771" y="2412110"/>
            <a:ext cx="411480" cy="411480"/>
          </a:xfrm>
          <a:custGeom>
            <a:avLst/>
            <a:gdLst/>
            <a:ahLst/>
            <a:cxnLst/>
            <a:rect l="l" t="t" r="r" b="b"/>
            <a:pathLst>
              <a:path w="411479" h="411480">
                <a:moveTo>
                  <a:pt x="205739" y="0"/>
                </a:moveTo>
                <a:lnTo>
                  <a:pt x="158593" y="5438"/>
                </a:lnTo>
                <a:lnTo>
                  <a:pt x="115299" y="20927"/>
                </a:lnTo>
                <a:lnTo>
                  <a:pt x="77097" y="45226"/>
                </a:lnTo>
                <a:lnTo>
                  <a:pt x="45226" y="77097"/>
                </a:lnTo>
                <a:lnTo>
                  <a:pt x="20927" y="115299"/>
                </a:lnTo>
                <a:lnTo>
                  <a:pt x="5438" y="158593"/>
                </a:lnTo>
                <a:lnTo>
                  <a:pt x="0" y="205740"/>
                </a:lnTo>
                <a:lnTo>
                  <a:pt x="5438" y="252886"/>
                </a:lnTo>
                <a:lnTo>
                  <a:pt x="20927" y="296180"/>
                </a:lnTo>
                <a:lnTo>
                  <a:pt x="45226" y="334382"/>
                </a:lnTo>
                <a:lnTo>
                  <a:pt x="77097" y="366253"/>
                </a:lnTo>
                <a:lnTo>
                  <a:pt x="115299" y="390552"/>
                </a:lnTo>
                <a:lnTo>
                  <a:pt x="158593" y="406041"/>
                </a:lnTo>
                <a:lnTo>
                  <a:pt x="205739" y="411480"/>
                </a:lnTo>
                <a:lnTo>
                  <a:pt x="252886" y="406041"/>
                </a:lnTo>
                <a:lnTo>
                  <a:pt x="296180" y="390552"/>
                </a:lnTo>
                <a:lnTo>
                  <a:pt x="334382" y="366253"/>
                </a:lnTo>
                <a:lnTo>
                  <a:pt x="366253" y="334382"/>
                </a:lnTo>
                <a:lnTo>
                  <a:pt x="390552" y="296180"/>
                </a:lnTo>
                <a:lnTo>
                  <a:pt x="406041" y="252886"/>
                </a:lnTo>
                <a:lnTo>
                  <a:pt x="411479" y="205740"/>
                </a:lnTo>
                <a:lnTo>
                  <a:pt x="406041" y="158593"/>
                </a:lnTo>
                <a:lnTo>
                  <a:pt x="390552" y="115299"/>
                </a:lnTo>
                <a:lnTo>
                  <a:pt x="366253" y="77097"/>
                </a:lnTo>
                <a:lnTo>
                  <a:pt x="334382" y="45226"/>
                </a:lnTo>
                <a:lnTo>
                  <a:pt x="296180" y="20927"/>
                </a:lnTo>
                <a:lnTo>
                  <a:pt x="252886" y="5438"/>
                </a:lnTo>
                <a:lnTo>
                  <a:pt x="20573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45784" y="2498979"/>
            <a:ext cx="219456" cy="2194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92521" y="1526539"/>
            <a:ext cx="1124711" cy="112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702553" y="1325625"/>
            <a:ext cx="1086484" cy="108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02553" y="623316"/>
            <a:ext cx="1086484" cy="108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005321" y="930655"/>
            <a:ext cx="476884" cy="464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850" spc="10" b="1">
                <a:solidFill>
                  <a:srgbClr val="4D8030"/>
                </a:solidFill>
                <a:latin typeface="微软雅黑"/>
                <a:cs typeface="微软雅黑"/>
              </a:rPr>
              <a:t>04</a:t>
            </a:r>
            <a:endParaRPr sz="2850">
              <a:latin typeface="微软雅黑"/>
              <a:cs typeface="微软雅黑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33665" y="2412110"/>
            <a:ext cx="411480" cy="411480"/>
          </a:xfrm>
          <a:custGeom>
            <a:avLst/>
            <a:gdLst/>
            <a:ahLst/>
            <a:cxnLst/>
            <a:rect l="l" t="t" r="r" b="b"/>
            <a:pathLst>
              <a:path w="411479" h="411480">
                <a:moveTo>
                  <a:pt x="205740" y="0"/>
                </a:moveTo>
                <a:lnTo>
                  <a:pt x="158593" y="5438"/>
                </a:lnTo>
                <a:lnTo>
                  <a:pt x="115299" y="20927"/>
                </a:lnTo>
                <a:lnTo>
                  <a:pt x="77097" y="45226"/>
                </a:lnTo>
                <a:lnTo>
                  <a:pt x="45226" y="77097"/>
                </a:lnTo>
                <a:lnTo>
                  <a:pt x="20927" y="115299"/>
                </a:lnTo>
                <a:lnTo>
                  <a:pt x="5438" y="158593"/>
                </a:lnTo>
                <a:lnTo>
                  <a:pt x="0" y="205740"/>
                </a:lnTo>
                <a:lnTo>
                  <a:pt x="5438" y="252886"/>
                </a:lnTo>
                <a:lnTo>
                  <a:pt x="20927" y="296180"/>
                </a:lnTo>
                <a:lnTo>
                  <a:pt x="45226" y="334382"/>
                </a:lnTo>
                <a:lnTo>
                  <a:pt x="77097" y="366253"/>
                </a:lnTo>
                <a:lnTo>
                  <a:pt x="115299" y="390552"/>
                </a:lnTo>
                <a:lnTo>
                  <a:pt x="158593" y="406041"/>
                </a:lnTo>
                <a:lnTo>
                  <a:pt x="205740" y="411480"/>
                </a:lnTo>
                <a:lnTo>
                  <a:pt x="252886" y="406041"/>
                </a:lnTo>
                <a:lnTo>
                  <a:pt x="296180" y="390552"/>
                </a:lnTo>
                <a:lnTo>
                  <a:pt x="334382" y="366253"/>
                </a:lnTo>
                <a:lnTo>
                  <a:pt x="366253" y="334382"/>
                </a:lnTo>
                <a:lnTo>
                  <a:pt x="390552" y="296180"/>
                </a:lnTo>
                <a:lnTo>
                  <a:pt x="406041" y="252886"/>
                </a:lnTo>
                <a:lnTo>
                  <a:pt x="411480" y="205740"/>
                </a:lnTo>
                <a:lnTo>
                  <a:pt x="406041" y="158593"/>
                </a:lnTo>
                <a:lnTo>
                  <a:pt x="390552" y="115299"/>
                </a:lnTo>
                <a:lnTo>
                  <a:pt x="366253" y="77097"/>
                </a:lnTo>
                <a:lnTo>
                  <a:pt x="334382" y="45226"/>
                </a:lnTo>
                <a:lnTo>
                  <a:pt x="296180" y="20927"/>
                </a:lnTo>
                <a:lnTo>
                  <a:pt x="252886" y="5438"/>
                </a:lnTo>
                <a:lnTo>
                  <a:pt x="20574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857108" y="2517267"/>
            <a:ext cx="201168" cy="2011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375906" y="1526539"/>
            <a:ext cx="1124711" cy="1124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385939" y="1325625"/>
            <a:ext cx="1086484" cy="1086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385939" y="623316"/>
            <a:ext cx="1086484" cy="1086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689342" y="930655"/>
            <a:ext cx="476884" cy="4648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850" spc="10" b="1">
                <a:solidFill>
                  <a:srgbClr val="4D8030"/>
                </a:solidFill>
                <a:latin typeface="微软雅黑"/>
                <a:cs typeface="微软雅黑"/>
              </a:rPr>
              <a:t>05</a:t>
            </a:r>
            <a:endParaRPr sz="2850"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2891" y="3013075"/>
            <a:ext cx="1342390" cy="1505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疾病预防策略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60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疾病预防策略是卫生机构的 重要功能，包括健康教育、 疫苗接种计划及环境控制等</a:t>
            </a:r>
            <a:endParaRPr sz="8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。通过普及健康知识，提高 公众的自我保健意识，减少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疾病的发生率，保障社区整</a:t>
            </a:r>
            <a:endParaRPr sz="850">
              <a:latin typeface="微软雅黑"/>
              <a:cs typeface="微软雅黑"/>
            </a:endParaRPr>
          </a:p>
          <a:p>
            <a:pPr marL="287020">
              <a:lnSpc>
                <a:spcPct val="100000"/>
              </a:lnSpc>
              <a:spcBef>
                <a:spcPts val="3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体的健康水平。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16911" y="3013075"/>
            <a:ext cx="1342390" cy="1680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健康档案管理</a:t>
            </a:r>
            <a:endParaRPr sz="1150">
              <a:latin typeface="微软雅黑"/>
              <a:cs typeface="微软雅黑"/>
            </a:endParaRPr>
          </a:p>
          <a:p>
            <a:pPr algn="ctr" marL="12700" marR="5080">
              <a:lnSpc>
                <a:spcPct val="135300"/>
              </a:lnSpc>
              <a:spcBef>
                <a:spcPts val="60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健康档案管理是预防保健工 作的基础，记录个人和家庭 的健康状况、医疗历史和健 康行为数据。有效的健康档 案管理有助于早期发现潜在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健康问题，提供个性化的健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康管理方案，提升公共卫生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质量。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900678" y="3013075"/>
            <a:ext cx="1342390" cy="1505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健康风险评估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60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健康风险评估通过评估个体 或群体的健康状况和暴露于 各种健康危险因素的程度， 预测未来可能出现的健康问 题。这一过程有助于制定针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对性的预防措施，降低慢性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疾病的发生和发展风险。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584697" y="3013075"/>
            <a:ext cx="1342390" cy="1680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营养指导与干预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60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营养指导与干预旨在通过科 学的营养教育和合理的膳食 建议，改善个人和群体的营 养状况。通过提供多样化的 营养支持和干预措施，促进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健康饮食习惯的形成，预防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营养不良和相关疾病的发生</a:t>
            </a:r>
            <a:endParaRPr sz="85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68971" y="3012694"/>
            <a:ext cx="1342390" cy="18567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心理健康支持</a:t>
            </a:r>
            <a:endParaRPr sz="1150">
              <a:latin typeface="微软雅黑"/>
              <a:cs typeface="微软雅黑"/>
            </a:endParaRPr>
          </a:p>
          <a:p>
            <a:pPr algn="ctr" marL="12700" marR="5080">
              <a:lnSpc>
                <a:spcPct val="135300"/>
              </a:lnSpc>
              <a:spcBef>
                <a:spcPts val="61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心理健康支持是现代卫生机 构的重要职能之一，旨在通 过心理咨询、心理治疗和社 会心理支持等方式，帮助个 体和群体应对心理困扰和压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力。有效的心理健康服务不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仅提升个体的生活质量，也 促进了社会的整体健康与和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谐。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7611" y="595630"/>
            <a:ext cx="1123315" cy="683895"/>
          </a:xfrm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300" spc="20">
                <a:solidFill>
                  <a:srgbClr val="4D8030"/>
                </a:solidFill>
              </a:rPr>
              <a:t>目录</a:t>
            </a:r>
            <a:endParaRPr sz="4300"/>
          </a:p>
        </p:txBody>
      </p:sp>
      <p:sp>
        <p:nvSpPr>
          <p:cNvPr id="4" name="object 4"/>
          <p:cNvSpPr/>
          <p:nvPr/>
        </p:nvSpPr>
        <p:spPr>
          <a:xfrm>
            <a:off x="4060952" y="1376680"/>
            <a:ext cx="1063625" cy="157480"/>
          </a:xfrm>
          <a:custGeom>
            <a:avLst/>
            <a:gdLst/>
            <a:ahLst/>
            <a:cxnLst/>
            <a:rect l="l" t="t" r="r" b="b"/>
            <a:pathLst>
              <a:path w="1063625" h="157480">
                <a:moveTo>
                  <a:pt x="77978" y="0"/>
                </a:moveTo>
                <a:lnTo>
                  <a:pt x="33811" y="12537"/>
                </a:lnTo>
                <a:lnTo>
                  <a:pt x="5524" y="48371"/>
                </a:lnTo>
                <a:lnTo>
                  <a:pt x="0" y="81534"/>
                </a:lnTo>
                <a:lnTo>
                  <a:pt x="1234" y="97750"/>
                </a:lnTo>
                <a:lnTo>
                  <a:pt x="19558" y="136398"/>
                </a:lnTo>
                <a:lnTo>
                  <a:pt x="56330" y="155918"/>
                </a:lnTo>
                <a:lnTo>
                  <a:pt x="71882" y="157226"/>
                </a:lnTo>
                <a:lnTo>
                  <a:pt x="84006" y="156676"/>
                </a:lnTo>
                <a:lnTo>
                  <a:pt x="95059" y="155019"/>
                </a:lnTo>
                <a:lnTo>
                  <a:pt x="105064" y="152243"/>
                </a:lnTo>
                <a:lnTo>
                  <a:pt x="114046" y="148336"/>
                </a:lnTo>
                <a:lnTo>
                  <a:pt x="114046" y="139700"/>
                </a:lnTo>
                <a:lnTo>
                  <a:pt x="74676" y="139700"/>
                </a:lnTo>
                <a:lnTo>
                  <a:pt x="63170" y="138699"/>
                </a:lnTo>
                <a:lnTo>
                  <a:pt x="29059" y="114982"/>
                </a:lnTo>
                <a:lnTo>
                  <a:pt x="20701" y="80264"/>
                </a:lnTo>
                <a:lnTo>
                  <a:pt x="21701" y="66619"/>
                </a:lnTo>
                <a:lnTo>
                  <a:pt x="45297" y="27136"/>
                </a:lnTo>
                <a:lnTo>
                  <a:pt x="78105" y="17653"/>
                </a:lnTo>
                <a:lnTo>
                  <a:pt x="114046" y="17653"/>
                </a:lnTo>
                <a:lnTo>
                  <a:pt x="114046" y="6096"/>
                </a:lnTo>
                <a:lnTo>
                  <a:pt x="106427" y="3429"/>
                </a:lnTo>
                <a:lnTo>
                  <a:pt x="97869" y="1524"/>
                </a:lnTo>
                <a:lnTo>
                  <a:pt x="88382" y="381"/>
                </a:lnTo>
                <a:lnTo>
                  <a:pt x="77978" y="0"/>
                </a:lnTo>
                <a:close/>
              </a:path>
              <a:path w="1063625" h="157480">
                <a:moveTo>
                  <a:pt x="114046" y="129540"/>
                </a:moveTo>
                <a:lnTo>
                  <a:pt x="105304" y="133967"/>
                </a:lnTo>
                <a:lnTo>
                  <a:pt x="95837" y="137144"/>
                </a:lnTo>
                <a:lnTo>
                  <a:pt x="85631" y="139059"/>
                </a:lnTo>
                <a:lnTo>
                  <a:pt x="74676" y="139700"/>
                </a:lnTo>
                <a:lnTo>
                  <a:pt x="114046" y="139700"/>
                </a:lnTo>
                <a:lnTo>
                  <a:pt x="114046" y="129540"/>
                </a:lnTo>
                <a:close/>
              </a:path>
              <a:path w="1063625" h="157480">
                <a:moveTo>
                  <a:pt x="114046" y="17653"/>
                </a:moveTo>
                <a:lnTo>
                  <a:pt x="78105" y="17653"/>
                </a:lnTo>
                <a:lnTo>
                  <a:pt x="87703" y="18222"/>
                </a:lnTo>
                <a:lnTo>
                  <a:pt x="96885" y="19923"/>
                </a:lnTo>
                <a:lnTo>
                  <a:pt x="105662" y="22742"/>
                </a:lnTo>
                <a:lnTo>
                  <a:pt x="114046" y="26670"/>
                </a:lnTo>
                <a:lnTo>
                  <a:pt x="114046" y="17653"/>
                </a:lnTo>
                <a:close/>
              </a:path>
              <a:path w="1063625" h="157480">
                <a:moveTo>
                  <a:pt x="226441" y="0"/>
                </a:moveTo>
                <a:lnTo>
                  <a:pt x="183221" y="12215"/>
                </a:lnTo>
                <a:lnTo>
                  <a:pt x="157416" y="47339"/>
                </a:lnTo>
                <a:lnTo>
                  <a:pt x="152400" y="80391"/>
                </a:lnTo>
                <a:lnTo>
                  <a:pt x="153634" y="96706"/>
                </a:lnTo>
                <a:lnTo>
                  <a:pt x="171958" y="135890"/>
                </a:lnTo>
                <a:lnTo>
                  <a:pt x="208516" y="155892"/>
                </a:lnTo>
                <a:lnTo>
                  <a:pt x="223901" y="157226"/>
                </a:lnTo>
                <a:lnTo>
                  <a:pt x="239714" y="155868"/>
                </a:lnTo>
                <a:lnTo>
                  <a:pt x="253825" y="151796"/>
                </a:lnTo>
                <a:lnTo>
                  <a:pt x="266245" y="145010"/>
                </a:lnTo>
                <a:lnTo>
                  <a:pt x="272248" y="139700"/>
                </a:lnTo>
                <a:lnTo>
                  <a:pt x="223901" y="139700"/>
                </a:lnTo>
                <a:lnTo>
                  <a:pt x="213111" y="138672"/>
                </a:lnTo>
                <a:lnTo>
                  <a:pt x="181030" y="114085"/>
                </a:lnTo>
                <a:lnTo>
                  <a:pt x="173101" y="78867"/>
                </a:lnTo>
                <a:lnTo>
                  <a:pt x="174003" y="65815"/>
                </a:lnTo>
                <a:lnTo>
                  <a:pt x="195238" y="27136"/>
                </a:lnTo>
                <a:lnTo>
                  <a:pt x="225171" y="17653"/>
                </a:lnTo>
                <a:lnTo>
                  <a:pt x="273361" y="17653"/>
                </a:lnTo>
                <a:lnTo>
                  <a:pt x="267017" y="12001"/>
                </a:lnTo>
                <a:lnTo>
                  <a:pt x="255016" y="5334"/>
                </a:lnTo>
                <a:lnTo>
                  <a:pt x="241490" y="1333"/>
                </a:lnTo>
                <a:lnTo>
                  <a:pt x="226441" y="0"/>
                </a:lnTo>
                <a:close/>
              </a:path>
              <a:path w="1063625" h="157480">
                <a:moveTo>
                  <a:pt x="273361" y="17653"/>
                </a:moveTo>
                <a:lnTo>
                  <a:pt x="225171" y="17653"/>
                </a:lnTo>
                <a:lnTo>
                  <a:pt x="236434" y="18653"/>
                </a:lnTo>
                <a:lnTo>
                  <a:pt x="246411" y="21653"/>
                </a:lnTo>
                <a:lnTo>
                  <a:pt x="272684" y="53006"/>
                </a:lnTo>
                <a:lnTo>
                  <a:pt x="276017" y="80391"/>
                </a:lnTo>
                <a:lnTo>
                  <a:pt x="275238" y="92696"/>
                </a:lnTo>
                <a:lnTo>
                  <a:pt x="254636" y="130752"/>
                </a:lnTo>
                <a:lnTo>
                  <a:pt x="223901" y="139700"/>
                </a:lnTo>
                <a:lnTo>
                  <a:pt x="272248" y="139700"/>
                </a:lnTo>
                <a:lnTo>
                  <a:pt x="295560" y="94361"/>
                </a:lnTo>
                <a:lnTo>
                  <a:pt x="296799" y="76835"/>
                </a:lnTo>
                <a:lnTo>
                  <a:pt x="295586" y="60501"/>
                </a:lnTo>
                <a:lnTo>
                  <a:pt x="291957" y="45799"/>
                </a:lnTo>
                <a:lnTo>
                  <a:pt x="285922" y="32740"/>
                </a:lnTo>
                <a:lnTo>
                  <a:pt x="277495" y="21336"/>
                </a:lnTo>
                <a:lnTo>
                  <a:pt x="273361" y="17653"/>
                </a:lnTo>
                <a:close/>
              </a:path>
              <a:path w="1063625" h="157480">
                <a:moveTo>
                  <a:pt x="369824" y="2540"/>
                </a:moveTo>
                <a:lnTo>
                  <a:pt x="345186" y="2540"/>
                </a:lnTo>
                <a:lnTo>
                  <a:pt x="345186" y="154686"/>
                </a:lnTo>
                <a:lnTo>
                  <a:pt x="364617" y="154686"/>
                </a:lnTo>
                <a:lnTo>
                  <a:pt x="364594" y="36322"/>
                </a:lnTo>
                <a:lnTo>
                  <a:pt x="364363" y="29845"/>
                </a:lnTo>
                <a:lnTo>
                  <a:pt x="363855" y="26416"/>
                </a:lnTo>
                <a:lnTo>
                  <a:pt x="385098" y="26416"/>
                </a:lnTo>
                <a:lnTo>
                  <a:pt x="369824" y="2540"/>
                </a:lnTo>
                <a:close/>
              </a:path>
              <a:path w="1063625" h="157480">
                <a:moveTo>
                  <a:pt x="385098" y="26416"/>
                </a:moveTo>
                <a:lnTo>
                  <a:pt x="364363" y="26416"/>
                </a:lnTo>
                <a:lnTo>
                  <a:pt x="365823" y="29845"/>
                </a:lnTo>
                <a:lnTo>
                  <a:pt x="367411" y="33020"/>
                </a:lnTo>
                <a:lnTo>
                  <a:pt x="369570" y="36322"/>
                </a:lnTo>
                <a:lnTo>
                  <a:pt x="446151" y="154686"/>
                </a:lnTo>
                <a:lnTo>
                  <a:pt x="469392" y="154686"/>
                </a:lnTo>
                <a:lnTo>
                  <a:pt x="469392" y="129286"/>
                </a:lnTo>
                <a:lnTo>
                  <a:pt x="450596" y="129286"/>
                </a:lnTo>
                <a:lnTo>
                  <a:pt x="449834" y="127762"/>
                </a:lnTo>
                <a:lnTo>
                  <a:pt x="447802" y="124333"/>
                </a:lnTo>
                <a:lnTo>
                  <a:pt x="444246" y="118872"/>
                </a:lnTo>
                <a:lnTo>
                  <a:pt x="385098" y="26416"/>
                </a:lnTo>
                <a:close/>
              </a:path>
              <a:path w="1063625" h="157480">
                <a:moveTo>
                  <a:pt x="469392" y="2540"/>
                </a:moveTo>
                <a:lnTo>
                  <a:pt x="449961" y="2540"/>
                </a:lnTo>
                <a:lnTo>
                  <a:pt x="450026" y="118872"/>
                </a:lnTo>
                <a:lnTo>
                  <a:pt x="450342" y="124968"/>
                </a:lnTo>
                <a:lnTo>
                  <a:pt x="450977" y="129286"/>
                </a:lnTo>
                <a:lnTo>
                  <a:pt x="469392" y="129286"/>
                </a:lnTo>
                <a:lnTo>
                  <a:pt x="469392" y="2540"/>
                </a:lnTo>
                <a:close/>
              </a:path>
              <a:path w="1063625" h="157480">
                <a:moveTo>
                  <a:pt x="574548" y="19939"/>
                </a:moveTo>
                <a:lnTo>
                  <a:pt x="554736" y="19939"/>
                </a:lnTo>
                <a:lnTo>
                  <a:pt x="554736" y="154686"/>
                </a:lnTo>
                <a:lnTo>
                  <a:pt x="574548" y="154686"/>
                </a:lnTo>
                <a:lnTo>
                  <a:pt x="574548" y="19939"/>
                </a:lnTo>
                <a:close/>
              </a:path>
              <a:path w="1063625" h="157480">
                <a:moveTo>
                  <a:pt x="618490" y="2540"/>
                </a:moveTo>
                <a:lnTo>
                  <a:pt x="511048" y="2540"/>
                </a:lnTo>
                <a:lnTo>
                  <a:pt x="511048" y="19939"/>
                </a:lnTo>
                <a:lnTo>
                  <a:pt x="618490" y="19939"/>
                </a:lnTo>
                <a:lnTo>
                  <a:pt x="618490" y="2540"/>
                </a:lnTo>
                <a:close/>
              </a:path>
              <a:path w="1063625" h="157480">
                <a:moveTo>
                  <a:pt x="739013" y="2540"/>
                </a:moveTo>
                <a:lnTo>
                  <a:pt x="660654" y="2540"/>
                </a:lnTo>
                <a:lnTo>
                  <a:pt x="660654" y="154686"/>
                </a:lnTo>
                <a:lnTo>
                  <a:pt x="742442" y="154686"/>
                </a:lnTo>
                <a:lnTo>
                  <a:pt x="742442" y="137287"/>
                </a:lnTo>
                <a:lnTo>
                  <a:pt x="680212" y="137287"/>
                </a:lnTo>
                <a:lnTo>
                  <a:pt x="680212" y="86106"/>
                </a:lnTo>
                <a:lnTo>
                  <a:pt x="734695" y="86106"/>
                </a:lnTo>
                <a:lnTo>
                  <a:pt x="734695" y="68707"/>
                </a:lnTo>
                <a:lnTo>
                  <a:pt x="680212" y="68707"/>
                </a:lnTo>
                <a:lnTo>
                  <a:pt x="680212" y="19939"/>
                </a:lnTo>
                <a:lnTo>
                  <a:pt x="739013" y="19939"/>
                </a:lnTo>
                <a:lnTo>
                  <a:pt x="739013" y="2540"/>
                </a:lnTo>
                <a:close/>
              </a:path>
              <a:path w="1063625" h="157480">
                <a:moveTo>
                  <a:pt x="814832" y="2540"/>
                </a:moveTo>
                <a:lnTo>
                  <a:pt x="790194" y="2540"/>
                </a:lnTo>
                <a:lnTo>
                  <a:pt x="790194" y="154686"/>
                </a:lnTo>
                <a:lnTo>
                  <a:pt x="809625" y="154686"/>
                </a:lnTo>
                <a:lnTo>
                  <a:pt x="809602" y="36322"/>
                </a:lnTo>
                <a:lnTo>
                  <a:pt x="809371" y="29845"/>
                </a:lnTo>
                <a:lnTo>
                  <a:pt x="808863" y="26416"/>
                </a:lnTo>
                <a:lnTo>
                  <a:pt x="830106" y="26416"/>
                </a:lnTo>
                <a:lnTo>
                  <a:pt x="814832" y="2540"/>
                </a:lnTo>
                <a:close/>
              </a:path>
              <a:path w="1063625" h="157480">
                <a:moveTo>
                  <a:pt x="830106" y="26416"/>
                </a:moveTo>
                <a:lnTo>
                  <a:pt x="809371" y="26416"/>
                </a:lnTo>
                <a:lnTo>
                  <a:pt x="810831" y="29845"/>
                </a:lnTo>
                <a:lnTo>
                  <a:pt x="812419" y="33020"/>
                </a:lnTo>
                <a:lnTo>
                  <a:pt x="814578" y="36322"/>
                </a:lnTo>
                <a:lnTo>
                  <a:pt x="891159" y="154686"/>
                </a:lnTo>
                <a:lnTo>
                  <a:pt x="914400" y="154686"/>
                </a:lnTo>
                <a:lnTo>
                  <a:pt x="914400" y="129286"/>
                </a:lnTo>
                <a:lnTo>
                  <a:pt x="895604" y="129286"/>
                </a:lnTo>
                <a:lnTo>
                  <a:pt x="894842" y="127762"/>
                </a:lnTo>
                <a:lnTo>
                  <a:pt x="892810" y="124333"/>
                </a:lnTo>
                <a:lnTo>
                  <a:pt x="889254" y="118872"/>
                </a:lnTo>
                <a:lnTo>
                  <a:pt x="830106" y="26416"/>
                </a:lnTo>
                <a:close/>
              </a:path>
              <a:path w="1063625" h="157480">
                <a:moveTo>
                  <a:pt x="914400" y="2540"/>
                </a:moveTo>
                <a:lnTo>
                  <a:pt x="894969" y="2540"/>
                </a:lnTo>
                <a:lnTo>
                  <a:pt x="895034" y="118872"/>
                </a:lnTo>
                <a:lnTo>
                  <a:pt x="895350" y="124968"/>
                </a:lnTo>
                <a:lnTo>
                  <a:pt x="895985" y="129286"/>
                </a:lnTo>
                <a:lnTo>
                  <a:pt x="914400" y="129286"/>
                </a:lnTo>
                <a:lnTo>
                  <a:pt x="914400" y="2540"/>
                </a:lnTo>
                <a:close/>
              </a:path>
              <a:path w="1063625" h="157480">
                <a:moveTo>
                  <a:pt x="1019556" y="19939"/>
                </a:moveTo>
                <a:lnTo>
                  <a:pt x="999744" y="19939"/>
                </a:lnTo>
                <a:lnTo>
                  <a:pt x="999744" y="154686"/>
                </a:lnTo>
                <a:lnTo>
                  <a:pt x="1019556" y="154686"/>
                </a:lnTo>
                <a:lnTo>
                  <a:pt x="1019556" y="19939"/>
                </a:lnTo>
                <a:close/>
              </a:path>
              <a:path w="1063625" h="157480">
                <a:moveTo>
                  <a:pt x="1063498" y="2540"/>
                </a:moveTo>
                <a:lnTo>
                  <a:pt x="956056" y="2540"/>
                </a:lnTo>
                <a:lnTo>
                  <a:pt x="956056" y="19939"/>
                </a:lnTo>
                <a:lnTo>
                  <a:pt x="1063498" y="19939"/>
                </a:lnTo>
                <a:lnTo>
                  <a:pt x="1063498" y="2540"/>
                </a:lnTo>
                <a:close/>
              </a:path>
            </a:pathLst>
          </a:custGeom>
          <a:solidFill>
            <a:srgbClr val="4D8030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464054" y="1886458"/>
            <a:ext cx="13055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>
                <a:solidFill>
                  <a:srgbClr val="00060F"/>
                </a:solidFill>
                <a:latin typeface="微软雅黑"/>
                <a:cs typeface="微软雅黑"/>
              </a:rPr>
              <a:t>按机构性质分类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15534" y="1886458"/>
            <a:ext cx="13055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>
                <a:solidFill>
                  <a:srgbClr val="00060F"/>
                </a:solidFill>
                <a:latin typeface="微软雅黑"/>
                <a:cs typeface="微软雅黑"/>
              </a:rPr>
              <a:t>按行政层级分类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4054" y="2556510"/>
            <a:ext cx="13055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>
                <a:solidFill>
                  <a:srgbClr val="00060F"/>
                </a:solidFill>
                <a:latin typeface="微软雅黑"/>
                <a:cs typeface="微软雅黑"/>
              </a:rPr>
              <a:t>按服务对象分类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15534" y="2556510"/>
            <a:ext cx="13055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>
                <a:solidFill>
                  <a:srgbClr val="00060F"/>
                </a:solidFill>
                <a:latin typeface="微软雅黑"/>
                <a:cs typeface="微软雅黑"/>
              </a:rPr>
              <a:t>按功能模块分类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95850" y="1811782"/>
            <a:ext cx="370205" cy="10471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300">
                <a:solidFill>
                  <a:srgbClr val="4D8030"/>
                </a:solidFill>
                <a:latin typeface="微软雅黑"/>
                <a:cs typeface="微软雅黑"/>
              </a:rPr>
              <a:t>02</a:t>
            </a:r>
            <a:endParaRPr sz="23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515"/>
              </a:spcBef>
            </a:pPr>
            <a:r>
              <a:rPr dirty="0" sz="2300">
                <a:solidFill>
                  <a:srgbClr val="4D8030"/>
                </a:solidFill>
                <a:latin typeface="微软雅黑"/>
                <a:cs typeface="微软雅黑"/>
              </a:rPr>
              <a:t>04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64054" y="3226054"/>
            <a:ext cx="13055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>
                <a:solidFill>
                  <a:srgbClr val="00060F"/>
                </a:solidFill>
                <a:latin typeface="微软雅黑"/>
                <a:cs typeface="微软雅黑"/>
              </a:rPr>
              <a:t>按应用场景分类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44370" y="1811782"/>
            <a:ext cx="370205" cy="1716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300">
                <a:solidFill>
                  <a:srgbClr val="4D8030"/>
                </a:solidFill>
                <a:latin typeface="微软雅黑"/>
                <a:cs typeface="微软雅黑"/>
              </a:rPr>
              <a:t>01</a:t>
            </a:r>
            <a:endParaRPr sz="23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515"/>
              </a:spcBef>
            </a:pPr>
            <a:r>
              <a:rPr dirty="0" sz="2300">
                <a:solidFill>
                  <a:srgbClr val="4D8030"/>
                </a:solidFill>
                <a:latin typeface="微软雅黑"/>
                <a:cs typeface="微软雅黑"/>
              </a:rPr>
              <a:t>03</a:t>
            </a:r>
            <a:endParaRPr sz="23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510"/>
              </a:spcBef>
            </a:pPr>
            <a:r>
              <a:rPr dirty="0" sz="2300">
                <a:solidFill>
                  <a:srgbClr val="4D8030"/>
                </a:solidFill>
                <a:latin typeface="微软雅黑"/>
                <a:cs typeface="微软雅黑"/>
              </a:rPr>
              <a:t>05</a:t>
            </a:r>
            <a:endParaRPr sz="23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基本医疗服务内容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1309369" y="2960877"/>
            <a:ext cx="111125" cy="257810"/>
          </a:xfrm>
          <a:custGeom>
            <a:avLst/>
            <a:gdLst/>
            <a:ahLst/>
            <a:cxnLst/>
            <a:rect l="l" t="t" r="r" b="b"/>
            <a:pathLst>
              <a:path w="111125" h="257810">
                <a:moveTo>
                  <a:pt x="10667" y="151384"/>
                </a:moveTo>
                <a:lnTo>
                  <a:pt x="6095" y="153924"/>
                </a:lnTo>
                <a:lnTo>
                  <a:pt x="1523" y="156591"/>
                </a:lnTo>
                <a:lnTo>
                  <a:pt x="0" y="162433"/>
                </a:lnTo>
                <a:lnTo>
                  <a:pt x="55371" y="257302"/>
                </a:lnTo>
                <a:lnTo>
                  <a:pt x="66417" y="238379"/>
                </a:lnTo>
                <a:lnTo>
                  <a:pt x="45846" y="238379"/>
                </a:lnTo>
                <a:lnTo>
                  <a:pt x="45846" y="203073"/>
                </a:lnTo>
                <a:lnTo>
                  <a:pt x="19176" y="157353"/>
                </a:lnTo>
                <a:lnTo>
                  <a:pt x="16509" y="152908"/>
                </a:lnTo>
                <a:lnTo>
                  <a:pt x="10667" y="151384"/>
                </a:lnTo>
                <a:close/>
              </a:path>
              <a:path w="111125" h="257810">
                <a:moveTo>
                  <a:pt x="45847" y="203073"/>
                </a:moveTo>
                <a:lnTo>
                  <a:pt x="45846" y="238379"/>
                </a:lnTo>
                <a:lnTo>
                  <a:pt x="64896" y="238379"/>
                </a:lnTo>
                <a:lnTo>
                  <a:pt x="64896" y="233553"/>
                </a:lnTo>
                <a:lnTo>
                  <a:pt x="47116" y="233553"/>
                </a:lnTo>
                <a:lnTo>
                  <a:pt x="55371" y="219401"/>
                </a:lnTo>
                <a:lnTo>
                  <a:pt x="45847" y="203073"/>
                </a:lnTo>
                <a:close/>
              </a:path>
              <a:path w="111125" h="257810">
                <a:moveTo>
                  <a:pt x="100075" y="151384"/>
                </a:moveTo>
                <a:lnTo>
                  <a:pt x="94234" y="152908"/>
                </a:lnTo>
                <a:lnTo>
                  <a:pt x="91566" y="157353"/>
                </a:lnTo>
                <a:lnTo>
                  <a:pt x="64896" y="203073"/>
                </a:lnTo>
                <a:lnTo>
                  <a:pt x="64896" y="238379"/>
                </a:lnTo>
                <a:lnTo>
                  <a:pt x="66417" y="238379"/>
                </a:lnTo>
                <a:lnTo>
                  <a:pt x="110743" y="162433"/>
                </a:lnTo>
                <a:lnTo>
                  <a:pt x="109220" y="156591"/>
                </a:lnTo>
                <a:lnTo>
                  <a:pt x="104647" y="153924"/>
                </a:lnTo>
                <a:lnTo>
                  <a:pt x="100075" y="151384"/>
                </a:lnTo>
                <a:close/>
              </a:path>
              <a:path w="111125" h="257810">
                <a:moveTo>
                  <a:pt x="55371" y="219401"/>
                </a:moveTo>
                <a:lnTo>
                  <a:pt x="47116" y="233553"/>
                </a:lnTo>
                <a:lnTo>
                  <a:pt x="63627" y="233553"/>
                </a:lnTo>
                <a:lnTo>
                  <a:pt x="55371" y="219401"/>
                </a:lnTo>
                <a:close/>
              </a:path>
              <a:path w="111125" h="257810">
                <a:moveTo>
                  <a:pt x="64896" y="203073"/>
                </a:moveTo>
                <a:lnTo>
                  <a:pt x="55371" y="219401"/>
                </a:lnTo>
                <a:lnTo>
                  <a:pt x="63627" y="233553"/>
                </a:lnTo>
                <a:lnTo>
                  <a:pt x="64896" y="233553"/>
                </a:lnTo>
                <a:lnTo>
                  <a:pt x="64896" y="203073"/>
                </a:lnTo>
                <a:close/>
              </a:path>
              <a:path w="111125" h="257810">
                <a:moveTo>
                  <a:pt x="64896" y="0"/>
                </a:moveTo>
                <a:lnTo>
                  <a:pt x="45846" y="0"/>
                </a:lnTo>
                <a:lnTo>
                  <a:pt x="45847" y="203073"/>
                </a:lnTo>
                <a:lnTo>
                  <a:pt x="55371" y="219401"/>
                </a:lnTo>
                <a:lnTo>
                  <a:pt x="64896" y="203073"/>
                </a:lnTo>
                <a:lnTo>
                  <a:pt x="64896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5960" y="2486151"/>
            <a:ext cx="2020570" cy="447675"/>
          </a:xfrm>
          <a:custGeom>
            <a:avLst/>
            <a:gdLst/>
            <a:ahLst/>
            <a:cxnLst/>
            <a:rect l="l" t="t" r="r" b="b"/>
            <a:pathLst>
              <a:path w="2020570" h="447675">
                <a:moveTo>
                  <a:pt x="1754708" y="0"/>
                </a:moveTo>
                <a:lnTo>
                  <a:pt x="265861" y="0"/>
                </a:lnTo>
                <a:lnTo>
                  <a:pt x="210063" y="2761"/>
                </a:lnTo>
                <a:lnTo>
                  <a:pt x="160829" y="11044"/>
                </a:lnTo>
                <a:lnTo>
                  <a:pt x="118160" y="24849"/>
                </a:lnTo>
                <a:lnTo>
                  <a:pt x="82056" y="44177"/>
                </a:lnTo>
                <a:lnTo>
                  <a:pt x="52515" y="69026"/>
                </a:lnTo>
                <a:lnTo>
                  <a:pt x="13128" y="135292"/>
                </a:lnTo>
                <a:lnTo>
                  <a:pt x="3282" y="176708"/>
                </a:lnTo>
                <a:lnTo>
                  <a:pt x="0" y="223647"/>
                </a:lnTo>
                <a:lnTo>
                  <a:pt x="3282" y="270585"/>
                </a:lnTo>
                <a:lnTo>
                  <a:pt x="13128" y="312001"/>
                </a:lnTo>
                <a:lnTo>
                  <a:pt x="29540" y="347895"/>
                </a:lnTo>
                <a:lnTo>
                  <a:pt x="82056" y="403116"/>
                </a:lnTo>
                <a:lnTo>
                  <a:pt x="118160" y="422444"/>
                </a:lnTo>
                <a:lnTo>
                  <a:pt x="160829" y="436249"/>
                </a:lnTo>
                <a:lnTo>
                  <a:pt x="210063" y="444532"/>
                </a:lnTo>
                <a:lnTo>
                  <a:pt x="265861" y="447294"/>
                </a:lnTo>
                <a:lnTo>
                  <a:pt x="1754708" y="447294"/>
                </a:lnTo>
                <a:lnTo>
                  <a:pt x="1810484" y="444532"/>
                </a:lnTo>
                <a:lnTo>
                  <a:pt x="1859702" y="436249"/>
                </a:lnTo>
                <a:lnTo>
                  <a:pt x="1902362" y="422444"/>
                </a:lnTo>
                <a:lnTo>
                  <a:pt x="1938461" y="403116"/>
                </a:lnTo>
                <a:lnTo>
                  <a:pt x="1967999" y="378267"/>
                </a:lnTo>
                <a:lnTo>
                  <a:pt x="2007387" y="312001"/>
                </a:lnTo>
                <a:lnTo>
                  <a:pt x="2017236" y="270585"/>
                </a:lnTo>
                <a:lnTo>
                  <a:pt x="2020519" y="223647"/>
                </a:lnTo>
                <a:lnTo>
                  <a:pt x="2017236" y="176708"/>
                </a:lnTo>
                <a:lnTo>
                  <a:pt x="2007387" y="135292"/>
                </a:lnTo>
                <a:lnTo>
                  <a:pt x="1990975" y="99398"/>
                </a:lnTo>
                <a:lnTo>
                  <a:pt x="1938461" y="44177"/>
                </a:lnTo>
                <a:lnTo>
                  <a:pt x="1902362" y="24849"/>
                </a:lnTo>
                <a:lnTo>
                  <a:pt x="1859702" y="11044"/>
                </a:lnTo>
                <a:lnTo>
                  <a:pt x="1810484" y="2761"/>
                </a:lnTo>
                <a:lnTo>
                  <a:pt x="1754708" y="0"/>
                </a:lnTo>
                <a:close/>
              </a:path>
            </a:pathLst>
          </a:custGeom>
          <a:solidFill>
            <a:srgbClr val="B6E99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28876" y="2486151"/>
            <a:ext cx="2020570" cy="447675"/>
          </a:xfrm>
          <a:custGeom>
            <a:avLst/>
            <a:gdLst/>
            <a:ahLst/>
            <a:cxnLst/>
            <a:rect l="l" t="t" r="r" b="b"/>
            <a:pathLst>
              <a:path w="2020570" h="447675">
                <a:moveTo>
                  <a:pt x="1754632" y="0"/>
                </a:moveTo>
                <a:lnTo>
                  <a:pt x="265811" y="0"/>
                </a:lnTo>
                <a:lnTo>
                  <a:pt x="210034" y="2761"/>
                </a:lnTo>
                <a:lnTo>
                  <a:pt x="160816" y="11044"/>
                </a:lnTo>
                <a:lnTo>
                  <a:pt x="118157" y="24849"/>
                </a:lnTo>
                <a:lnTo>
                  <a:pt x="82057" y="44177"/>
                </a:lnTo>
                <a:lnTo>
                  <a:pt x="52519" y="69026"/>
                </a:lnTo>
                <a:lnTo>
                  <a:pt x="13131" y="135292"/>
                </a:lnTo>
                <a:lnTo>
                  <a:pt x="3283" y="176708"/>
                </a:lnTo>
                <a:lnTo>
                  <a:pt x="0" y="223647"/>
                </a:lnTo>
                <a:lnTo>
                  <a:pt x="3283" y="270585"/>
                </a:lnTo>
                <a:lnTo>
                  <a:pt x="13131" y="312001"/>
                </a:lnTo>
                <a:lnTo>
                  <a:pt x="29543" y="347895"/>
                </a:lnTo>
                <a:lnTo>
                  <a:pt x="82057" y="403116"/>
                </a:lnTo>
                <a:lnTo>
                  <a:pt x="118157" y="422444"/>
                </a:lnTo>
                <a:lnTo>
                  <a:pt x="160816" y="436249"/>
                </a:lnTo>
                <a:lnTo>
                  <a:pt x="210034" y="444532"/>
                </a:lnTo>
                <a:lnTo>
                  <a:pt x="265811" y="447294"/>
                </a:lnTo>
                <a:lnTo>
                  <a:pt x="1754632" y="447294"/>
                </a:lnTo>
                <a:lnTo>
                  <a:pt x="1810441" y="444532"/>
                </a:lnTo>
                <a:lnTo>
                  <a:pt x="1859677" y="436249"/>
                </a:lnTo>
                <a:lnTo>
                  <a:pt x="1902342" y="422444"/>
                </a:lnTo>
                <a:lnTo>
                  <a:pt x="1938437" y="403116"/>
                </a:lnTo>
                <a:lnTo>
                  <a:pt x="1967964" y="378267"/>
                </a:lnTo>
                <a:lnTo>
                  <a:pt x="2007326" y="312001"/>
                </a:lnTo>
                <a:lnTo>
                  <a:pt x="2017164" y="270585"/>
                </a:lnTo>
                <a:lnTo>
                  <a:pt x="2020443" y="223647"/>
                </a:lnTo>
                <a:lnTo>
                  <a:pt x="2017164" y="176708"/>
                </a:lnTo>
                <a:lnTo>
                  <a:pt x="2007326" y="135292"/>
                </a:lnTo>
                <a:lnTo>
                  <a:pt x="1990927" y="99398"/>
                </a:lnTo>
                <a:lnTo>
                  <a:pt x="1938437" y="44177"/>
                </a:lnTo>
                <a:lnTo>
                  <a:pt x="1902342" y="24849"/>
                </a:lnTo>
                <a:lnTo>
                  <a:pt x="1859677" y="11044"/>
                </a:lnTo>
                <a:lnTo>
                  <a:pt x="1810441" y="2761"/>
                </a:lnTo>
                <a:lnTo>
                  <a:pt x="1754632" y="0"/>
                </a:lnTo>
                <a:close/>
              </a:path>
            </a:pathLst>
          </a:custGeom>
          <a:solidFill>
            <a:srgbClr val="97C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61715" y="2486151"/>
            <a:ext cx="2020570" cy="447675"/>
          </a:xfrm>
          <a:custGeom>
            <a:avLst/>
            <a:gdLst/>
            <a:ahLst/>
            <a:cxnLst/>
            <a:rect l="l" t="t" r="r" b="b"/>
            <a:pathLst>
              <a:path w="2020570" h="447675">
                <a:moveTo>
                  <a:pt x="1754632" y="0"/>
                </a:moveTo>
                <a:lnTo>
                  <a:pt x="265938" y="0"/>
                </a:lnTo>
                <a:lnTo>
                  <a:pt x="210123" y="2761"/>
                </a:lnTo>
                <a:lnTo>
                  <a:pt x="160876" y="11044"/>
                </a:lnTo>
                <a:lnTo>
                  <a:pt x="118194" y="24849"/>
                </a:lnTo>
                <a:lnTo>
                  <a:pt x="82079" y="44177"/>
                </a:lnTo>
                <a:lnTo>
                  <a:pt x="52530" y="69026"/>
                </a:lnTo>
                <a:lnTo>
                  <a:pt x="13132" y="135292"/>
                </a:lnTo>
                <a:lnTo>
                  <a:pt x="3283" y="176708"/>
                </a:lnTo>
                <a:lnTo>
                  <a:pt x="0" y="223647"/>
                </a:lnTo>
                <a:lnTo>
                  <a:pt x="3283" y="270585"/>
                </a:lnTo>
                <a:lnTo>
                  <a:pt x="13132" y="312001"/>
                </a:lnTo>
                <a:lnTo>
                  <a:pt x="29548" y="347895"/>
                </a:lnTo>
                <a:lnTo>
                  <a:pt x="82079" y="403116"/>
                </a:lnTo>
                <a:lnTo>
                  <a:pt x="118194" y="422444"/>
                </a:lnTo>
                <a:lnTo>
                  <a:pt x="160876" y="436249"/>
                </a:lnTo>
                <a:lnTo>
                  <a:pt x="210123" y="444532"/>
                </a:lnTo>
                <a:lnTo>
                  <a:pt x="265938" y="447294"/>
                </a:lnTo>
                <a:lnTo>
                  <a:pt x="1754632" y="447294"/>
                </a:lnTo>
                <a:lnTo>
                  <a:pt x="1810446" y="444532"/>
                </a:lnTo>
                <a:lnTo>
                  <a:pt x="1859693" y="436249"/>
                </a:lnTo>
                <a:lnTo>
                  <a:pt x="1902375" y="422444"/>
                </a:lnTo>
                <a:lnTo>
                  <a:pt x="1938490" y="403116"/>
                </a:lnTo>
                <a:lnTo>
                  <a:pt x="1968039" y="378267"/>
                </a:lnTo>
                <a:lnTo>
                  <a:pt x="2007437" y="312001"/>
                </a:lnTo>
                <a:lnTo>
                  <a:pt x="2017286" y="270585"/>
                </a:lnTo>
                <a:lnTo>
                  <a:pt x="2020570" y="223647"/>
                </a:lnTo>
                <a:lnTo>
                  <a:pt x="2017286" y="176708"/>
                </a:lnTo>
                <a:lnTo>
                  <a:pt x="2007437" y="135292"/>
                </a:lnTo>
                <a:lnTo>
                  <a:pt x="1991021" y="99398"/>
                </a:lnTo>
                <a:lnTo>
                  <a:pt x="1938490" y="44177"/>
                </a:lnTo>
                <a:lnTo>
                  <a:pt x="1902375" y="24849"/>
                </a:lnTo>
                <a:lnTo>
                  <a:pt x="1859693" y="11044"/>
                </a:lnTo>
                <a:lnTo>
                  <a:pt x="1810446" y="2761"/>
                </a:lnTo>
                <a:lnTo>
                  <a:pt x="1754632" y="0"/>
                </a:lnTo>
                <a:close/>
              </a:path>
            </a:pathLst>
          </a:custGeom>
          <a:solidFill>
            <a:srgbClr val="79AC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194680" y="2486151"/>
            <a:ext cx="2020570" cy="447675"/>
          </a:xfrm>
          <a:custGeom>
            <a:avLst/>
            <a:gdLst/>
            <a:ahLst/>
            <a:cxnLst/>
            <a:rect l="l" t="t" r="r" b="b"/>
            <a:pathLst>
              <a:path w="2020570" h="447675">
                <a:moveTo>
                  <a:pt x="1754632" y="0"/>
                </a:moveTo>
                <a:lnTo>
                  <a:pt x="265811" y="0"/>
                </a:lnTo>
                <a:lnTo>
                  <a:pt x="210001" y="2761"/>
                </a:lnTo>
                <a:lnTo>
                  <a:pt x="160765" y="11044"/>
                </a:lnTo>
                <a:lnTo>
                  <a:pt x="118100" y="24849"/>
                </a:lnTo>
                <a:lnTo>
                  <a:pt x="82005" y="44177"/>
                </a:lnTo>
                <a:lnTo>
                  <a:pt x="52478" y="69026"/>
                </a:lnTo>
                <a:lnTo>
                  <a:pt x="13116" y="135292"/>
                </a:lnTo>
                <a:lnTo>
                  <a:pt x="3278" y="176708"/>
                </a:lnTo>
                <a:lnTo>
                  <a:pt x="0" y="223647"/>
                </a:lnTo>
                <a:lnTo>
                  <a:pt x="3278" y="270585"/>
                </a:lnTo>
                <a:lnTo>
                  <a:pt x="13116" y="312001"/>
                </a:lnTo>
                <a:lnTo>
                  <a:pt x="29515" y="347895"/>
                </a:lnTo>
                <a:lnTo>
                  <a:pt x="82005" y="403116"/>
                </a:lnTo>
                <a:lnTo>
                  <a:pt x="118100" y="422444"/>
                </a:lnTo>
                <a:lnTo>
                  <a:pt x="160765" y="436249"/>
                </a:lnTo>
                <a:lnTo>
                  <a:pt x="210001" y="444532"/>
                </a:lnTo>
                <a:lnTo>
                  <a:pt x="265811" y="447294"/>
                </a:lnTo>
                <a:lnTo>
                  <a:pt x="1754632" y="447294"/>
                </a:lnTo>
                <a:lnTo>
                  <a:pt x="1810408" y="444532"/>
                </a:lnTo>
                <a:lnTo>
                  <a:pt x="1859626" y="436249"/>
                </a:lnTo>
                <a:lnTo>
                  <a:pt x="1902285" y="422444"/>
                </a:lnTo>
                <a:lnTo>
                  <a:pt x="1938385" y="403116"/>
                </a:lnTo>
                <a:lnTo>
                  <a:pt x="1967923" y="378267"/>
                </a:lnTo>
                <a:lnTo>
                  <a:pt x="2007311" y="312001"/>
                </a:lnTo>
                <a:lnTo>
                  <a:pt x="2017159" y="270585"/>
                </a:lnTo>
                <a:lnTo>
                  <a:pt x="2020443" y="223647"/>
                </a:lnTo>
                <a:lnTo>
                  <a:pt x="2017159" y="176708"/>
                </a:lnTo>
                <a:lnTo>
                  <a:pt x="2007311" y="135292"/>
                </a:lnTo>
                <a:lnTo>
                  <a:pt x="1990899" y="99398"/>
                </a:lnTo>
                <a:lnTo>
                  <a:pt x="1938385" y="44177"/>
                </a:lnTo>
                <a:lnTo>
                  <a:pt x="1902285" y="24849"/>
                </a:lnTo>
                <a:lnTo>
                  <a:pt x="1859626" y="11044"/>
                </a:lnTo>
                <a:lnTo>
                  <a:pt x="1810408" y="2761"/>
                </a:lnTo>
                <a:lnTo>
                  <a:pt x="1754632" y="0"/>
                </a:lnTo>
                <a:close/>
              </a:path>
            </a:pathLst>
          </a:custGeom>
          <a:solidFill>
            <a:srgbClr val="5C8F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27519" y="2486151"/>
            <a:ext cx="2020570" cy="447675"/>
          </a:xfrm>
          <a:custGeom>
            <a:avLst/>
            <a:gdLst/>
            <a:ahLst/>
            <a:cxnLst/>
            <a:rect l="l" t="t" r="r" b="b"/>
            <a:pathLst>
              <a:path w="2020570" h="447675">
                <a:moveTo>
                  <a:pt x="1754631" y="0"/>
                </a:moveTo>
                <a:lnTo>
                  <a:pt x="265810" y="0"/>
                </a:lnTo>
                <a:lnTo>
                  <a:pt x="210034" y="2761"/>
                </a:lnTo>
                <a:lnTo>
                  <a:pt x="160816" y="11044"/>
                </a:lnTo>
                <a:lnTo>
                  <a:pt x="118157" y="24849"/>
                </a:lnTo>
                <a:lnTo>
                  <a:pt x="82057" y="44177"/>
                </a:lnTo>
                <a:lnTo>
                  <a:pt x="52519" y="69026"/>
                </a:lnTo>
                <a:lnTo>
                  <a:pt x="13131" y="135292"/>
                </a:lnTo>
                <a:lnTo>
                  <a:pt x="3283" y="176708"/>
                </a:lnTo>
                <a:lnTo>
                  <a:pt x="0" y="223647"/>
                </a:lnTo>
                <a:lnTo>
                  <a:pt x="3283" y="270585"/>
                </a:lnTo>
                <a:lnTo>
                  <a:pt x="13131" y="312001"/>
                </a:lnTo>
                <a:lnTo>
                  <a:pt x="29543" y="347895"/>
                </a:lnTo>
                <a:lnTo>
                  <a:pt x="82057" y="403116"/>
                </a:lnTo>
                <a:lnTo>
                  <a:pt x="118157" y="422444"/>
                </a:lnTo>
                <a:lnTo>
                  <a:pt x="160816" y="436249"/>
                </a:lnTo>
                <a:lnTo>
                  <a:pt x="210034" y="444532"/>
                </a:lnTo>
                <a:lnTo>
                  <a:pt x="265810" y="447294"/>
                </a:lnTo>
                <a:lnTo>
                  <a:pt x="1754631" y="447294"/>
                </a:lnTo>
                <a:lnTo>
                  <a:pt x="1810446" y="444532"/>
                </a:lnTo>
                <a:lnTo>
                  <a:pt x="1859693" y="436249"/>
                </a:lnTo>
                <a:lnTo>
                  <a:pt x="1902375" y="422444"/>
                </a:lnTo>
                <a:lnTo>
                  <a:pt x="1938490" y="403116"/>
                </a:lnTo>
                <a:lnTo>
                  <a:pt x="1968039" y="378267"/>
                </a:lnTo>
                <a:lnTo>
                  <a:pt x="2007437" y="312001"/>
                </a:lnTo>
                <a:lnTo>
                  <a:pt x="2017286" y="270585"/>
                </a:lnTo>
                <a:lnTo>
                  <a:pt x="2020569" y="223647"/>
                </a:lnTo>
                <a:lnTo>
                  <a:pt x="2017286" y="176708"/>
                </a:lnTo>
                <a:lnTo>
                  <a:pt x="2007437" y="135292"/>
                </a:lnTo>
                <a:lnTo>
                  <a:pt x="1991021" y="99398"/>
                </a:lnTo>
                <a:lnTo>
                  <a:pt x="1938490" y="44177"/>
                </a:lnTo>
                <a:lnTo>
                  <a:pt x="1902375" y="24849"/>
                </a:lnTo>
                <a:lnTo>
                  <a:pt x="1859693" y="11044"/>
                </a:lnTo>
                <a:lnTo>
                  <a:pt x="1810446" y="2761"/>
                </a:lnTo>
                <a:lnTo>
                  <a:pt x="1754631" y="0"/>
                </a:lnTo>
                <a:close/>
              </a:path>
            </a:pathLst>
          </a:custGeom>
          <a:solidFill>
            <a:srgbClr val="3D702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93238" y="2199767"/>
            <a:ext cx="114935" cy="257175"/>
          </a:xfrm>
          <a:custGeom>
            <a:avLst/>
            <a:gdLst/>
            <a:ahLst/>
            <a:cxnLst/>
            <a:rect l="l" t="t" r="r" b="b"/>
            <a:pathLst>
              <a:path w="114935" h="257175">
                <a:moveTo>
                  <a:pt x="57403" y="44834"/>
                </a:moveTo>
                <a:lnTo>
                  <a:pt x="46100" y="64215"/>
                </a:lnTo>
                <a:lnTo>
                  <a:pt x="46100" y="257174"/>
                </a:lnTo>
                <a:lnTo>
                  <a:pt x="68706" y="257174"/>
                </a:lnTo>
                <a:lnTo>
                  <a:pt x="68706" y="64215"/>
                </a:lnTo>
                <a:lnTo>
                  <a:pt x="57403" y="44834"/>
                </a:lnTo>
                <a:close/>
              </a:path>
              <a:path w="114935" h="257175">
                <a:moveTo>
                  <a:pt x="57403" y="0"/>
                </a:moveTo>
                <a:lnTo>
                  <a:pt x="3174" y="92963"/>
                </a:lnTo>
                <a:lnTo>
                  <a:pt x="0" y="98297"/>
                </a:lnTo>
                <a:lnTo>
                  <a:pt x="1904" y="105282"/>
                </a:lnTo>
                <a:lnTo>
                  <a:pt x="12699" y="111505"/>
                </a:lnTo>
                <a:lnTo>
                  <a:pt x="19557" y="109727"/>
                </a:lnTo>
                <a:lnTo>
                  <a:pt x="46100" y="64215"/>
                </a:lnTo>
                <a:lnTo>
                  <a:pt x="46100" y="22351"/>
                </a:lnTo>
                <a:lnTo>
                  <a:pt x="70442" y="22351"/>
                </a:lnTo>
                <a:lnTo>
                  <a:pt x="57403" y="0"/>
                </a:lnTo>
                <a:close/>
              </a:path>
              <a:path w="114935" h="257175">
                <a:moveTo>
                  <a:pt x="70442" y="22351"/>
                </a:moveTo>
                <a:lnTo>
                  <a:pt x="68706" y="22351"/>
                </a:lnTo>
                <a:lnTo>
                  <a:pt x="68706" y="64215"/>
                </a:lnTo>
                <a:lnTo>
                  <a:pt x="95249" y="109727"/>
                </a:lnTo>
                <a:lnTo>
                  <a:pt x="102107" y="111505"/>
                </a:lnTo>
                <a:lnTo>
                  <a:pt x="112902" y="105282"/>
                </a:lnTo>
                <a:lnTo>
                  <a:pt x="114807" y="98297"/>
                </a:lnTo>
                <a:lnTo>
                  <a:pt x="111632" y="92963"/>
                </a:lnTo>
                <a:lnTo>
                  <a:pt x="70442" y="22351"/>
                </a:lnTo>
                <a:close/>
              </a:path>
              <a:path w="114935" h="257175">
                <a:moveTo>
                  <a:pt x="68706" y="22351"/>
                </a:moveTo>
                <a:lnTo>
                  <a:pt x="46100" y="22351"/>
                </a:lnTo>
                <a:lnTo>
                  <a:pt x="46100" y="64215"/>
                </a:lnTo>
                <a:lnTo>
                  <a:pt x="57403" y="44834"/>
                </a:lnTo>
                <a:lnTo>
                  <a:pt x="47624" y="28066"/>
                </a:lnTo>
                <a:lnTo>
                  <a:pt x="68706" y="28066"/>
                </a:lnTo>
                <a:lnTo>
                  <a:pt x="68706" y="22351"/>
                </a:lnTo>
                <a:close/>
              </a:path>
              <a:path w="114935" h="257175">
                <a:moveTo>
                  <a:pt x="68706" y="28066"/>
                </a:moveTo>
                <a:lnTo>
                  <a:pt x="67182" y="28066"/>
                </a:lnTo>
                <a:lnTo>
                  <a:pt x="57403" y="44834"/>
                </a:lnTo>
                <a:lnTo>
                  <a:pt x="68706" y="64215"/>
                </a:lnTo>
                <a:lnTo>
                  <a:pt x="68706" y="28066"/>
                </a:lnTo>
                <a:close/>
              </a:path>
              <a:path w="114935" h="257175">
                <a:moveTo>
                  <a:pt x="67182" y="28066"/>
                </a:moveTo>
                <a:lnTo>
                  <a:pt x="47624" y="28066"/>
                </a:lnTo>
                <a:lnTo>
                  <a:pt x="57403" y="44834"/>
                </a:lnTo>
                <a:lnTo>
                  <a:pt x="67182" y="28066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65936" y="2569210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79573" y="2569210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31538" y="2569210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4758" y="2569210"/>
            <a:ext cx="282575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10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98105" y="2569210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05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29858" y="2199767"/>
            <a:ext cx="114935" cy="257175"/>
          </a:xfrm>
          <a:custGeom>
            <a:avLst/>
            <a:gdLst/>
            <a:ahLst/>
            <a:cxnLst/>
            <a:rect l="l" t="t" r="r" b="b"/>
            <a:pathLst>
              <a:path w="114935" h="257175">
                <a:moveTo>
                  <a:pt x="57275" y="44832"/>
                </a:moveTo>
                <a:lnTo>
                  <a:pt x="45973" y="64207"/>
                </a:lnTo>
                <a:lnTo>
                  <a:pt x="45973" y="257174"/>
                </a:lnTo>
                <a:lnTo>
                  <a:pt x="68579" y="257174"/>
                </a:lnTo>
                <a:lnTo>
                  <a:pt x="68575" y="64207"/>
                </a:lnTo>
                <a:lnTo>
                  <a:pt x="57275" y="44832"/>
                </a:lnTo>
                <a:close/>
              </a:path>
              <a:path w="114935" h="257175">
                <a:moveTo>
                  <a:pt x="57276" y="0"/>
                </a:moveTo>
                <a:lnTo>
                  <a:pt x="3047" y="92963"/>
                </a:lnTo>
                <a:lnTo>
                  <a:pt x="0" y="98297"/>
                </a:lnTo>
                <a:lnTo>
                  <a:pt x="1777" y="105282"/>
                </a:lnTo>
                <a:lnTo>
                  <a:pt x="12572" y="111505"/>
                </a:lnTo>
                <a:lnTo>
                  <a:pt x="19557" y="109727"/>
                </a:lnTo>
                <a:lnTo>
                  <a:pt x="22605" y="104266"/>
                </a:lnTo>
                <a:lnTo>
                  <a:pt x="45969" y="64215"/>
                </a:lnTo>
                <a:lnTo>
                  <a:pt x="45973" y="22351"/>
                </a:lnTo>
                <a:lnTo>
                  <a:pt x="70315" y="22351"/>
                </a:lnTo>
                <a:lnTo>
                  <a:pt x="57276" y="0"/>
                </a:lnTo>
                <a:close/>
              </a:path>
              <a:path w="114935" h="257175">
                <a:moveTo>
                  <a:pt x="70315" y="22351"/>
                </a:moveTo>
                <a:lnTo>
                  <a:pt x="68579" y="22351"/>
                </a:lnTo>
                <a:lnTo>
                  <a:pt x="68579" y="64215"/>
                </a:lnTo>
                <a:lnTo>
                  <a:pt x="95122" y="109727"/>
                </a:lnTo>
                <a:lnTo>
                  <a:pt x="102107" y="111505"/>
                </a:lnTo>
                <a:lnTo>
                  <a:pt x="107441" y="108330"/>
                </a:lnTo>
                <a:lnTo>
                  <a:pt x="112902" y="105282"/>
                </a:lnTo>
                <a:lnTo>
                  <a:pt x="114680" y="98297"/>
                </a:lnTo>
                <a:lnTo>
                  <a:pt x="111505" y="92963"/>
                </a:lnTo>
                <a:lnTo>
                  <a:pt x="70315" y="22351"/>
                </a:lnTo>
                <a:close/>
              </a:path>
              <a:path w="114935" h="257175">
                <a:moveTo>
                  <a:pt x="68579" y="28066"/>
                </a:moveTo>
                <a:lnTo>
                  <a:pt x="67055" y="28066"/>
                </a:lnTo>
                <a:lnTo>
                  <a:pt x="57275" y="44832"/>
                </a:lnTo>
                <a:lnTo>
                  <a:pt x="68579" y="64215"/>
                </a:lnTo>
                <a:lnTo>
                  <a:pt x="68579" y="28066"/>
                </a:lnTo>
                <a:close/>
              </a:path>
              <a:path w="114935" h="257175">
                <a:moveTo>
                  <a:pt x="68579" y="22351"/>
                </a:moveTo>
                <a:lnTo>
                  <a:pt x="45973" y="22351"/>
                </a:lnTo>
                <a:lnTo>
                  <a:pt x="45973" y="64207"/>
                </a:lnTo>
                <a:lnTo>
                  <a:pt x="57275" y="44832"/>
                </a:lnTo>
                <a:lnTo>
                  <a:pt x="47497" y="28066"/>
                </a:lnTo>
                <a:lnTo>
                  <a:pt x="68579" y="28066"/>
                </a:lnTo>
                <a:lnTo>
                  <a:pt x="68579" y="22351"/>
                </a:lnTo>
                <a:close/>
              </a:path>
              <a:path w="114935" h="257175">
                <a:moveTo>
                  <a:pt x="67055" y="28066"/>
                </a:moveTo>
                <a:lnTo>
                  <a:pt x="47497" y="28066"/>
                </a:lnTo>
                <a:lnTo>
                  <a:pt x="57275" y="44832"/>
                </a:lnTo>
                <a:lnTo>
                  <a:pt x="67055" y="28066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16246" y="2960877"/>
            <a:ext cx="111125" cy="257810"/>
          </a:xfrm>
          <a:custGeom>
            <a:avLst/>
            <a:gdLst/>
            <a:ahLst/>
            <a:cxnLst/>
            <a:rect l="l" t="t" r="r" b="b"/>
            <a:pathLst>
              <a:path w="111125" h="257810">
                <a:moveTo>
                  <a:pt x="10541" y="151384"/>
                </a:moveTo>
                <a:lnTo>
                  <a:pt x="6096" y="153924"/>
                </a:lnTo>
                <a:lnTo>
                  <a:pt x="1524" y="156591"/>
                </a:lnTo>
                <a:lnTo>
                  <a:pt x="0" y="162433"/>
                </a:lnTo>
                <a:lnTo>
                  <a:pt x="55245" y="257302"/>
                </a:lnTo>
                <a:lnTo>
                  <a:pt x="66290" y="238379"/>
                </a:lnTo>
                <a:lnTo>
                  <a:pt x="45720" y="238379"/>
                </a:lnTo>
                <a:lnTo>
                  <a:pt x="45720" y="203073"/>
                </a:lnTo>
                <a:lnTo>
                  <a:pt x="19050" y="157353"/>
                </a:lnTo>
                <a:lnTo>
                  <a:pt x="16383" y="152908"/>
                </a:lnTo>
                <a:lnTo>
                  <a:pt x="10541" y="151384"/>
                </a:lnTo>
                <a:close/>
              </a:path>
              <a:path w="111125" h="257810">
                <a:moveTo>
                  <a:pt x="45720" y="203073"/>
                </a:moveTo>
                <a:lnTo>
                  <a:pt x="45720" y="238379"/>
                </a:lnTo>
                <a:lnTo>
                  <a:pt x="64770" y="238379"/>
                </a:lnTo>
                <a:lnTo>
                  <a:pt x="64770" y="233553"/>
                </a:lnTo>
                <a:lnTo>
                  <a:pt x="47117" y="233553"/>
                </a:lnTo>
                <a:lnTo>
                  <a:pt x="55308" y="219510"/>
                </a:lnTo>
                <a:lnTo>
                  <a:pt x="45720" y="203073"/>
                </a:lnTo>
                <a:close/>
              </a:path>
              <a:path w="111125" h="257810">
                <a:moveTo>
                  <a:pt x="99949" y="151384"/>
                </a:moveTo>
                <a:lnTo>
                  <a:pt x="94107" y="152908"/>
                </a:lnTo>
                <a:lnTo>
                  <a:pt x="91567" y="157353"/>
                </a:lnTo>
                <a:lnTo>
                  <a:pt x="64897" y="203073"/>
                </a:lnTo>
                <a:lnTo>
                  <a:pt x="64770" y="238379"/>
                </a:lnTo>
                <a:lnTo>
                  <a:pt x="66290" y="238379"/>
                </a:lnTo>
                <a:lnTo>
                  <a:pt x="110617" y="162433"/>
                </a:lnTo>
                <a:lnTo>
                  <a:pt x="109093" y="156591"/>
                </a:lnTo>
                <a:lnTo>
                  <a:pt x="104521" y="153924"/>
                </a:lnTo>
                <a:lnTo>
                  <a:pt x="99949" y="151384"/>
                </a:lnTo>
                <a:close/>
              </a:path>
              <a:path w="111125" h="257810">
                <a:moveTo>
                  <a:pt x="55308" y="219510"/>
                </a:moveTo>
                <a:lnTo>
                  <a:pt x="47117" y="233553"/>
                </a:lnTo>
                <a:lnTo>
                  <a:pt x="63500" y="233553"/>
                </a:lnTo>
                <a:lnTo>
                  <a:pt x="55308" y="219510"/>
                </a:lnTo>
                <a:close/>
              </a:path>
              <a:path w="111125" h="257810">
                <a:moveTo>
                  <a:pt x="64770" y="203290"/>
                </a:moveTo>
                <a:lnTo>
                  <a:pt x="55308" y="219510"/>
                </a:lnTo>
                <a:lnTo>
                  <a:pt x="63500" y="233553"/>
                </a:lnTo>
                <a:lnTo>
                  <a:pt x="64770" y="233553"/>
                </a:lnTo>
                <a:lnTo>
                  <a:pt x="64770" y="203290"/>
                </a:lnTo>
                <a:close/>
              </a:path>
              <a:path w="111125" h="257810">
                <a:moveTo>
                  <a:pt x="64770" y="0"/>
                </a:moveTo>
                <a:lnTo>
                  <a:pt x="45720" y="0"/>
                </a:lnTo>
                <a:lnTo>
                  <a:pt x="45720" y="203073"/>
                </a:lnTo>
                <a:lnTo>
                  <a:pt x="55308" y="219510"/>
                </a:lnTo>
                <a:lnTo>
                  <a:pt x="64770" y="203290"/>
                </a:lnTo>
                <a:lnTo>
                  <a:pt x="6477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729473" y="2960877"/>
            <a:ext cx="111125" cy="257810"/>
          </a:xfrm>
          <a:custGeom>
            <a:avLst/>
            <a:gdLst/>
            <a:ahLst/>
            <a:cxnLst/>
            <a:rect l="l" t="t" r="r" b="b"/>
            <a:pathLst>
              <a:path w="111125" h="257810">
                <a:moveTo>
                  <a:pt x="10541" y="151384"/>
                </a:moveTo>
                <a:lnTo>
                  <a:pt x="5969" y="153924"/>
                </a:lnTo>
                <a:lnTo>
                  <a:pt x="1524" y="156591"/>
                </a:lnTo>
                <a:lnTo>
                  <a:pt x="0" y="162433"/>
                </a:lnTo>
                <a:lnTo>
                  <a:pt x="2540" y="167005"/>
                </a:lnTo>
                <a:lnTo>
                  <a:pt x="55245" y="257302"/>
                </a:lnTo>
                <a:lnTo>
                  <a:pt x="66290" y="238379"/>
                </a:lnTo>
                <a:lnTo>
                  <a:pt x="45720" y="238379"/>
                </a:lnTo>
                <a:lnTo>
                  <a:pt x="45720" y="203073"/>
                </a:lnTo>
                <a:lnTo>
                  <a:pt x="19050" y="157353"/>
                </a:lnTo>
                <a:lnTo>
                  <a:pt x="16383" y="152908"/>
                </a:lnTo>
                <a:lnTo>
                  <a:pt x="10541" y="151384"/>
                </a:lnTo>
                <a:close/>
              </a:path>
              <a:path w="111125" h="257810">
                <a:moveTo>
                  <a:pt x="45720" y="203073"/>
                </a:moveTo>
                <a:lnTo>
                  <a:pt x="45720" y="238379"/>
                </a:lnTo>
                <a:lnTo>
                  <a:pt x="64770" y="238379"/>
                </a:lnTo>
                <a:lnTo>
                  <a:pt x="64770" y="233553"/>
                </a:lnTo>
                <a:lnTo>
                  <a:pt x="46990" y="233553"/>
                </a:lnTo>
                <a:lnTo>
                  <a:pt x="55245" y="219401"/>
                </a:lnTo>
                <a:lnTo>
                  <a:pt x="45720" y="203073"/>
                </a:lnTo>
                <a:close/>
              </a:path>
              <a:path w="111125" h="257810">
                <a:moveTo>
                  <a:pt x="99949" y="151384"/>
                </a:moveTo>
                <a:lnTo>
                  <a:pt x="94107" y="152908"/>
                </a:lnTo>
                <a:lnTo>
                  <a:pt x="91440" y="157353"/>
                </a:lnTo>
                <a:lnTo>
                  <a:pt x="64770" y="203073"/>
                </a:lnTo>
                <a:lnTo>
                  <a:pt x="64770" y="238379"/>
                </a:lnTo>
                <a:lnTo>
                  <a:pt x="66290" y="238379"/>
                </a:lnTo>
                <a:lnTo>
                  <a:pt x="110617" y="162433"/>
                </a:lnTo>
                <a:lnTo>
                  <a:pt x="109093" y="156591"/>
                </a:lnTo>
                <a:lnTo>
                  <a:pt x="104521" y="153924"/>
                </a:lnTo>
                <a:lnTo>
                  <a:pt x="99949" y="151384"/>
                </a:lnTo>
                <a:close/>
              </a:path>
              <a:path w="111125" h="257810">
                <a:moveTo>
                  <a:pt x="55245" y="219401"/>
                </a:moveTo>
                <a:lnTo>
                  <a:pt x="46990" y="233553"/>
                </a:lnTo>
                <a:lnTo>
                  <a:pt x="63500" y="233553"/>
                </a:lnTo>
                <a:lnTo>
                  <a:pt x="55245" y="219401"/>
                </a:lnTo>
                <a:close/>
              </a:path>
              <a:path w="111125" h="257810">
                <a:moveTo>
                  <a:pt x="64770" y="203073"/>
                </a:moveTo>
                <a:lnTo>
                  <a:pt x="55245" y="219401"/>
                </a:lnTo>
                <a:lnTo>
                  <a:pt x="63500" y="233553"/>
                </a:lnTo>
                <a:lnTo>
                  <a:pt x="64770" y="233553"/>
                </a:lnTo>
                <a:lnTo>
                  <a:pt x="64770" y="203073"/>
                </a:lnTo>
                <a:close/>
              </a:path>
              <a:path w="111125" h="257810">
                <a:moveTo>
                  <a:pt x="64770" y="0"/>
                </a:moveTo>
                <a:lnTo>
                  <a:pt x="45720" y="0"/>
                </a:lnTo>
                <a:lnTo>
                  <a:pt x="45720" y="203073"/>
                </a:lnTo>
                <a:lnTo>
                  <a:pt x="55245" y="219401"/>
                </a:lnTo>
                <a:lnTo>
                  <a:pt x="64770" y="203073"/>
                </a:lnTo>
                <a:lnTo>
                  <a:pt x="6477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4131" y="3309620"/>
            <a:ext cx="134239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常见疾病诊断与治疗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9168" y="3699154"/>
            <a:ext cx="2110740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065" marR="5080">
              <a:lnSpc>
                <a:spcPct val="1557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基本医疗服务涵盖常见疾病的诊断和治疗， 如感冒、发烧、咳嗽、腹泻等。这些服务由 基层医疗机构提供，确保居民在家门口就能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获得及时的医疗帮助。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01241" y="1021424"/>
            <a:ext cx="3098165" cy="887094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56000"/>
              </a:lnSpc>
              <a:spcBef>
                <a:spcPts val="8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预防保健服务是基本医疗服务的重要组成部分，包括疫苗接种、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健康体检、慢性病管理等。这些服务旨在提高居民的健康水平，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预防疾病的发生和发展。</a:t>
            </a:r>
            <a:endParaRPr sz="850">
              <a:latin typeface="微软雅黑"/>
              <a:cs typeface="微软雅黑"/>
            </a:endParaRPr>
          </a:p>
          <a:p>
            <a:pPr algn="ctr" marL="635">
              <a:lnSpc>
                <a:spcPct val="100000"/>
              </a:lnSpc>
              <a:spcBef>
                <a:spcPts val="64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预防保健服务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47871" y="3309620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康复训练与护理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16248" y="3699154"/>
            <a:ext cx="2110740" cy="8324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559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康复训练与护理服务为患者提供身体和心理 恢复的支持，包括物理治疗、职业疗法和心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理疏导等。这些服务帮助患者尽快恢复健康</a:t>
            </a:r>
            <a:endParaRPr sz="850">
              <a:latin typeface="微软雅黑"/>
              <a:cs typeface="微软雅黑"/>
            </a:endParaRPr>
          </a:p>
          <a:p>
            <a:pPr marL="616585">
              <a:lnSpc>
                <a:spcPct val="100000"/>
              </a:lnSpc>
              <a:spcBef>
                <a:spcPts val="5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，提高生活质量。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38242" y="1021424"/>
            <a:ext cx="3106420" cy="887094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>
              <a:lnSpc>
                <a:spcPct val="156000"/>
              </a:lnSpc>
              <a:spcBef>
                <a:spcPts val="8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基本药物供应是基本医疗服务的关键内容之一，保证患者能够获 </a:t>
            </a:r>
            <a:r>
              <a:rPr dirty="0" sz="850" spc="15">
                <a:solidFill>
                  <a:srgbClr val="00060F"/>
                </a:solidFill>
                <a:latin typeface="微软雅黑"/>
                <a:cs typeface="微软雅黑"/>
              </a:rPr>
              <a:t>得必需的药品。政府通过公立医院和社区卫生服务中心等渠道，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确保基本药物的普及和可及性。</a:t>
            </a:r>
            <a:endParaRPr sz="85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64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基本药物供应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68743" y="3309620"/>
            <a:ext cx="163830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现场急救与紧急医疗服务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24650" y="3699154"/>
            <a:ext cx="2110740" cy="8324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065" marR="5080">
              <a:lnSpc>
                <a:spcPct val="1558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现场急救与紧急医疗服务为突发健康事件提 供快速响应，包括创伤处理、急性疾病救治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等。这些服务通常由基层医疗机构和专业急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救团队承担，保障群众生命安全。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公共卫生应急管理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227622" y="2338133"/>
            <a:ext cx="2766060" cy="697865"/>
          </a:xfrm>
          <a:custGeom>
            <a:avLst/>
            <a:gdLst/>
            <a:ahLst/>
            <a:cxnLst/>
            <a:rect l="l" t="t" r="r" b="b"/>
            <a:pathLst>
              <a:path w="2766060" h="697864">
                <a:moveTo>
                  <a:pt x="0" y="697420"/>
                </a:moveTo>
                <a:lnTo>
                  <a:pt x="2766060" y="697420"/>
                </a:lnTo>
                <a:lnTo>
                  <a:pt x="2766060" y="0"/>
                </a:lnTo>
                <a:lnTo>
                  <a:pt x="0" y="0"/>
                </a:lnTo>
                <a:lnTo>
                  <a:pt x="0" y="697420"/>
                </a:lnTo>
                <a:close/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188970" y="2338133"/>
            <a:ext cx="2766060" cy="697865"/>
          </a:xfrm>
          <a:custGeom>
            <a:avLst/>
            <a:gdLst/>
            <a:ahLst/>
            <a:cxnLst/>
            <a:rect l="l" t="t" r="r" b="b"/>
            <a:pathLst>
              <a:path w="2766060" h="697864">
                <a:moveTo>
                  <a:pt x="0" y="697420"/>
                </a:moveTo>
                <a:lnTo>
                  <a:pt x="2766060" y="697420"/>
                </a:lnTo>
                <a:lnTo>
                  <a:pt x="2766060" y="0"/>
                </a:lnTo>
                <a:lnTo>
                  <a:pt x="0" y="0"/>
                </a:lnTo>
                <a:lnTo>
                  <a:pt x="0" y="697420"/>
                </a:lnTo>
                <a:close/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50355" y="2338133"/>
            <a:ext cx="2766060" cy="697865"/>
          </a:xfrm>
          <a:custGeom>
            <a:avLst/>
            <a:gdLst/>
            <a:ahLst/>
            <a:cxnLst/>
            <a:rect l="l" t="t" r="r" b="b"/>
            <a:pathLst>
              <a:path w="2766059" h="697864">
                <a:moveTo>
                  <a:pt x="0" y="697420"/>
                </a:moveTo>
                <a:lnTo>
                  <a:pt x="2766059" y="697420"/>
                </a:lnTo>
                <a:lnTo>
                  <a:pt x="2766059" y="0"/>
                </a:lnTo>
                <a:lnTo>
                  <a:pt x="0" y="0"/>
                </a:lnTo>
                <a:lnTo>
                  <a:pt x="0" y="697420"/>
                </a:lnTo>
                <a:close/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08457" y="2803817"/>
            <a:ext cx="2604770" cy="619125"/>
          </a:xfrm>
          <a:prstGeom prst="rect">
            <a:avLst/>
          </a:prstGeom>
          <a:solidFill>
            <a:srgbClr val="4D8030"/>
          </a:solidFill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479425">
              <a:lnSpc>
                <a:spcPct val="100000"/>
              </a:lnSpc>
            </a:pPr>
            <a:r>
              <a:rPr dirty="0" sz="1300" spc="-10" b="1">
                <a:solidFill>
                  <a:srgbClr val="FFFFFF"/>
                </a:solidFill>
                <a:latin typeface="微软雅黑"/>
                <a:cs typeface="微软雅黑"/>
              </a:rPr>
              <a:t>公共卫生应急管理概述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8457" y="978535"/>
            <a:ext cx="2604389" cy="17362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43890" y="3476294"/>
            <a:ext cx="2332990" cy="8667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8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公共卫生应急管理涉及应对突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公共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卫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生 事件，通过预防为主、常备不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懈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的策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 提高全社会的防范意识，并落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实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各项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防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范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措施和应急储备。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69869" y="2803817"/>
            <a:ext cx="2604770" cy="619125"/>
          </a:xfrm>
          <a:prstGeom prst="rect">
            <a:avLst/>
          </a:prstGeom>
          <a:solidFill>
            <a:srgbClr val="4D8030"/>
          </a:solidFill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396875">
              <a:lnSpc>
                <a:spcPct val="100000"/>
              </a:lnSpc>
            </a:pPr>
            <a:r>
              <a:rPr dirty="0" sz="1300" spc="-10" b="1">
                <a:solidFill>
                  <a:srgbClr val="FFFFFF"/>
                </a:solidFill>
                <a:latin typeface="微软雅黑"/>
                <a:cs typeface="微软雅黑"/>
              </a:rPr>
              <a:t>统一领导与分级负责原则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69869" y="978535"/>
            <a:ext cx="2604389" cy="17362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405885" y="3476294"/>
            <a:ext cx="2332990" cy="8667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8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根据突发事件的范围和性质，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实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行统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一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领 导和分级管理。各级人民政府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负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责突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公 共卫生事件应急处理的统一领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导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和指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确保各部门协调联动。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31128" y="2803817"/>
            <a:ext cx="2604770" cy="619125"/>
          </a:xfrm>
          <a:prstGeom prst="rect">
            <a:avLst/>
          </a:prstGeom>
          <a:solidFill>
            <a:srgbClr val="4D8030"/>
          </a:solidFill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350">
              <a:latin typeface="Times New Roman"/>
              <a:cs typeface="Times New Roman"/>
            </a:endParaRPr>
          </a:p>
          <a:p>
            <a:pPr marL="645160">
              <a:lnSpc>
                <a:spcPct val="100000"/>
              </a:lnSpc>
            </a:pPr>
            <a:r>
              <a:rPr dirty="0" sz="1300" spc="-10" b="1">
                <a:solidFill>
                  <a:srgbClr val="FFFFFF"/>
                </a:solidFill>
                <a:latin typeface="微软雅黑"/>
                <a:cs typeface="微软雅黑"/>
              </a:rPr>
              <a:t>完善应急处置制度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31128" y="978535"/>
            <a:ext cx="2604389" cy="17362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367653" y="3476294"/>
            <a:ext cx="2332990" cy="8667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8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提高政府应急处置能力，明确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应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急响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应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程 序和处置措施。强调科学精准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选择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有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利 于最大程度保护单位和个人权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益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、减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少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对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生活影响的措施。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医疗质量管理要点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1799082" y="880236"/>
            <a:ext cx="2677795" cy="1817370"/>
          </a:xfrm>
          <a:custGeom>
            <a:avLst/>
            <a:gdLst/>
            <a:ahLst/>
            <a:cxnLst/>
            <a:rect l="l" t="t" r="r" b="b"/>
            <a:pathLst>
              <a:path w="2677795" h="1817370">
                <a:moveTo>
                  <a:pt x="2450592" y="0"/>
                </a:moveTo>
                <a:lnTo>
                  <a:pt x="227075" y="0"/>
                </a:lnTo>
                <a:lnTo>
                  <a:pt x="173855" y="3548"/>
                </a:lnTo>
                <a:lnTo>
                  <a:pt x="127730" y="14192"/>
                </a:lnTo>
                <a:lnTo>
                  <a:pt x="88701" y="31932"/>
                </a:lnTo>
                <a:lnTo>
                  <a:pt x="56768" y="56769"/>
                </a:lnTo>
                <a:lnTo>
                  <a:pt x="31932" y="88701"/>
                </a:lnTo>
                <a:lnTo>
                  <a:pt x="14192" y="127730"/>
                </a:lnTo>
                <a:lnTo>
                  <a:pt x="3548" y="173855"/>
                </a:lnTo>
                <a:lnTo>
                  <a:pt x="0" y="227075"/>
                </a:lnTo>
                <a:lnTo>
                  <a:pt x="0" y="1589913"/>
                </a:lnTo>
                <a:lnTo>
                  <a:pt x="3548" y="1643133"/>
                </a:lnTo>
                <a:lnTo>
                  <a:pt x="14192" y="1689258"/>
                </a:lnTo>
                <a:lnTo>
                  <a:pt x="31932" y="1728287"/>
                </a:lnTo>
                <a:lnTo>
                  <a:pt x="56768" y="1760220"/>
                </a:lnTo>
                <a:lnTo>
                  <a:pt x="88701" y="1785056"/>
                </a:lnTo>
                <a:lnTo>
                  <a:pt x="127730" y="1802796"/>
                </a:lnTo>
                <a:lnTo>
                  <a:pt x="173855" y="1813440"/>
                </a:lnTo>
                <a:lnTo>
                  <a:pt x="227075" y="1816989"/>
                </a:lnTo>
                <a:lnTo>
                  <a:pt x="2450592" y="1816989"/>
                </a:lnTo>
                <a:lnTo>
                  <a:pt x="2503812" y="1813440"/>
                </a:lnTo>
                <a:lnTo>
                  <a:pt x="2549937" y="1802796"/>
                </a:lnTo>
                <a:lnTo>
                  <a:pt x="2588966" y="1785056"/>
                </a:lnTo>
                <a:lnTo>
                  <a:pt x="2620899" y="1760220"/>
                </a:lnTo>
                <a:lnTo>
                  <a:pt x="2645735" y="1728287"/>
                </a:lnTo>
                <a:lnTo>
                  <a:pt x="2663475" y="1689258"/>
                </a:lnTo>
                <a:lnTo>
                  <a:pt x="2674119" y="1643133"/>
                </a:lnTo>
                <a:lnTo>
                  <a:pt x="2677668" y="1589913"/>
                </a:lnTo>
                <a:lnTo>
                  <a:pt x="2677668" y="227076"/>
                </a:lnTo>
                <a:lnTo>
                  <a:pt x="2674119" y="173855"/>
                </a:lnTo>
                <a:lnTo>
                  <a:pt x="2663475" y="127730"/>
                </a:lnTo>
                <a:lnTo>
                  <a:pt x="2645735" y="88701"/>
                </a:lnTo>
                <a:lnTo>
                  <a:pt x="2620899" y="56769"/>
                </a:lnTo>
                <a:lnTo>
                  <a:pt x="2588966" y="31932"/>
                </a:lnTo>
                <a:lnTo>
                  <a:pt x="2549937" y="14192"/>
                </a:lnTo>
                <a:lnTo>
                  <a:pt x="2503812" y="3548"/>
                </a:lnTo>
                <a:lnTo>
                  <a:pt x="2450592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46929" y="880236"/>
            <a:ext cx="2677795" cy="1817370"/>
          </a:xfrm>
          <a:custGeom>
            <a:avLst/>
            <a:gdLst/>
            <a:ahLst/>
            <a:cxnLst/>
            <a:rect l="l" t="t" r="r" b="b"/>
            <a:pathLst>
              <a:path w="2677795" h="1817370">
                <a:moveTo>
                  <a:pt x="2450591" y="0"/>
                </a:moveTo>
                <a:lnTo>
                  <a:pt x="227202" y="0"/>
                </a:lnTo>
                <a:lnTo>
                  <a:pt x="173976" y="3548"/>
                </a:lnTo>
                <a:lnTo>
                  <a:pt x="127837" y="14192"/>
                </a:lnTo>
                <a:lnTo>
                  <a:pt x="88788" y="31932"/>
                </a:lnTo>
                <a:lnTo>
                  <a:pt x="56832" y="56769"/>
                </a:lnTo>
                <a:lnTo>
                  <a:pt x="31972" y="88701"/>
                </a:lnTo>
                <a:lnTo>
                  <a:pt x="14212" y="127730"/>
                </a:lnTo>
                <a:lnTo>
                  <a:pt x="3553" y="173855"/>
                </a:lnTo>
                <a:lnTo>
                  <a:pt x="0" y="227075"/>
                </a:lnTo>
                <a:lnTo>
                  <a:pt x="0" y="1589913"/>
                </a:lnTo>
                <a:lnTo>
                  <a:pt x="3553" y="1643133"/>
                </a:lnTo>
                <a:lnTo>
                  <a:pt x="14212" y="1689258"/>
                </a:lnTo>
                <a:lnTo>
                  <a:pt x="31972" y="1728287"/>
                </a:lnTo>
                <a:lnTo>
                  <a:pt x="56832" y="1760220"/>
                </a:lnTo>
                <a:lnTo>
                  <a:pt x="88788" y="1785056"/>
                </a:lnTo>
                <a:lnTo>
                  <a:pt x="127837" y="1802796"/>
                </a:lnTo>
                <a:lnTo>
                  <a:pt x="173976" y="1813440"/>
                </a:lnTo>
                <a:lnTo>
                  <a:pt x="227202" y="1816989"/>
                </a:lnTo>
                <a:lnTo>
                  <a:pt x="2450591" y="1816989"/>
                </a:lnTo>
                <a:lnTo>
                  <a:pt x="2503812" y="1813440"/>
                </a:lnTo>
                <a:lnTo>
                  <a:pt x="2549937" y="1802796"/>
                </a:lnTo>
                <a:lnTo>
                  <a:pt x="2588966" y="1785056"/>
                </a:lnTo>
                <a:lnTo>
                  <a:pt x="2620899" y="1760220"/>
                </a:lnTo>
                <a:lnTo>
                  <a:pt x="2645735" y="1728287"/>
                </a:lnTo>
                <a:lnTo>
                  <a:pt x="2663475" y="1689258"/>
                </a:lnTo>
                <a:lnTo>
                  <a:pt x="2674119" y="1643133"/>
                </a:lnTo>
                <a:lnTo>
                  <a:pt x="2677667" y="1589913"/>
                </a:lnTo>
                <a:lnTo>
                  <a:pt x="2677667" y="227076"/>
                </a:lnTo>
                <a:lnTo>
                  <a:pt x="2674119" y="173855"/>
                </a:lnTo>
                <a:lnTo>
                  <a:pt x="2663475" y="127730"/>
                </a:lnTo>
                <a:lnTo>
                  <a:pt x="2645735" y="88701"/>
                </a:lnTo>
                <a:lnTo>
                  <a:pt x="2620899" y="56769"/>
                </a:lnTo>
                <a:lnTo>
                  <a:pt x="2588966" y="31932"/>
                </a:lnTo>
                <a:lnTo>
                  <a:pt x="2549937" y="14192"/>
                </a:lnTo>
                <a:lnTo>
                  <a:pt x="2503812" y="3548"/>
                </a:lnTo>
                <a:lnTo>
                  <a:pt x="2450591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2635" y="2846323"/>
            <a:ext cx="2677795" cy="1817370"/>
          </a:xfrm>
          <a:custGeom>
            <a:avLst/>
            <a:gdLst/>
            <a:ahLst/>
            <a:cxnLst/>
            <a:rect l="l" t="t" r="r" b="b"/>
            <a:pathLst>
              <a:path w="2677795" h="1817370">
                <a:moveTo>
                  <a:pt x="2450541" y="0"/>
                </a:moveTo>
                <a:lnTo>
                  <a:pt x="227114" y="0"/>
                </a:lnTo>
                <a:lnTo>
                  <a:pt x="173884" y="3553"/>
                </a:lnTo>
                <a:lnTo>
                  <a:pt x="127751" y="14212"/>
                </a:lnTo>
                <a:lnTo>
                  <a:pt x="88716" y="31972"/>
                </a:lnTo>
                <a:lnTo>
                  <a:pt x="56778" y="56832"/>
                </a:lnTo>
                <a:lnTo>
                  <a:pt x="31937" y="88788"/>
                </a:lnTo>
                <a:lnTo>
                  <a:pt x="14194" y="127837"/>
                </a:lnTo>
                <a:lnTo>
                  <a:pt x="3548" y="173976"/>
                </a:lnTo>
                <a:lnTo>
                  <a:pt x="0" y="227203"/>
                </a:lnTo>
                <a:lnTo>
                  <a:pt x="0" y="1589913"/>
                </a:lnTo>
                <a:lnTo>
                  <a:pt x="3548" y="1643143"/>
                </a:lnTo>
                <a:lnTo>
                  <a:pt x="14194" y="1689277"/>
                </a:lnTo>
                <a:lnTo>
                  <a:pt x="31937" y="1728314"/>
                </a:lnTo>
                <a:lnTo>
                  <a:pt x="56778" y="1760254"/>
                </a:lnTo>
                <a:lnTo>
                  <a:pt x="88716" y="1785097"/>
                </a:lnTo>
                <a:lnTo>
                  <a:pt x="127751" y="1802843"/>
                </a:lnTo>
                <a:lnTo>
                  <a:pt x="173884" y="1813490"/>
                </a:lnTo>
                <a:lnTo>
                  <a:pt x="227114" y="1817039"/>
                </a:lnTo>
                <a:lnTo>
                  <a:pt x="2450541" y="1817039"/>
                </a:lnTo>
                <a:lnTo>
                  <a:pt x="2503762" y="1813490"/>
                </a:lnTo>
                <a:lnTo>
                  <a:pt x="2549886" y="1802843"/>
                </a:lnTo>
                <a:lnTo>
                  <a:pt x="2588915" y="1785097"/>
                </a:lnTo>
                <a:lnTo>
                  <a:pt x="2620848" y="1760254"/>
                </a:lnTo>
                <a:lnTo>
                  <a:pt x="2645684" y="1728314"/>
                </a:lnTo>
                <a:lnTo>
                  <a:pt x="2663424" y="1689277"/>
                </a:lnTo>
                <a:lnTo>
                  <a:pt x="2674069" y="1643143"/>
                </a:lnTo>
                <a:lnTo>
                  <a:pt x="2677617" y="1589913"/>
                </a:lnTo>
                <a:lnTo>
                  <a:pt x="2677617" y="227203"/>
                </a:lnTo>
                <a:lnTo>
                  <a:pt x="2674069" y="173976"/>
                </a:lnTo>
                <a:lnTo>
                  <a:pt x="2663424" y="127837"/>
                </a:lnTo>
                <a:lnTo>
                  <a:pt x="2645684" y="88788"/>
                </a:lnTo>
                <a:lnTo>
                  <a:pt x="2620848" y="56832"/>
                </a:lnTo>
                <a:lnTo>
                  <a:pt x="2588915" y="31972"/>
                </a:lnTo>
                <a:lnTo>
                  <a:pt x="2549886" y="14212"/>
                </a:lnTo>
                <a:lnTo>
                  <a:pt x="2503762" y="3553"/>
                </a:lnTo>
                <a:lnTo>
                  <a:pt x="2450541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223005" y="2846323"/>
            <a:ext cx="2677795" cy="1817370"/>
          </a:xfrm>
          <a:custGeom>
            <a:avLst/>
            <a:gdLst/>
            <a:ahLst/>
            <a:cxnLst/>
            <a:rect l="l" t="t" r="r" b="b"/>
            <a:pathLst>
              <a:path w="2677795" h="1817370">
                <a:moveTo>
                  <a:pt x="2450465" y="0"/>
                </a:moveTo>
                <a:lnTo>
                  <a:pt x="227075" y="0"/>
                </a:lnTo>
                <a:lnTo>
                  <a:pt x="173855" y="3553"/>
                </a:lnTo>
                <a:lnTo>
                  <a:pt x="127730" y="14212"/>
                </a:lnTo>
                <a:lnTo>
                  <a:pt x="88701" y="31972"/>
                </a:lnTo>
                <a:lnTo>
                  <a:pt x="56768" y="56832"/>
                </a:lnTo>
                <a:lnTo>
                  <a:pt x="31932" y="88788"/>
                </a:lnTo>
                <a:lnTo>
                  <a:pt x="14192" y="127837"/>
                </a:lnTo>
                <a:lnTo>
                  <a:pt x="3548" y="173976"/>
                </a:lnTo>
                <a:lnTo>
                  <a:pt x="0" y="227203"/>
                </a:lnTo>
                <a:lnTo>
                  <a:pt x="0" y="1589913"/>
                </a:lnTo>
                <a:lnTo>
                  <a:pt x="3548" y="1643143"/>
                </a:lnTo>
                <a:lnTo>
                  <a:pt x="14192" y="1689277"/>
                </a:lnTo>
                <a:lnTo>
                  <a:pt x="31932" y="1728314"/>
                </a:lnTo>
                <a:lnTo>
                  <a:pt x="56768" y="1760254"/>
                </a:lnTo>
                <a:lnTo>
                  <a:pt x="88701" y="1785097"/>
                </a:lnTo>
                <a:lnTo>
                  <a:pt x="127730" y="1802843"/>
                </a:lnTo>
                <a:lnTo>
                  <a:pt x="173855" y="1813490"/>
                </a:lnTo>
                <a:lnTo>
                  <a:pt x="227075" y="1817039"/>
                </a:lnTo>
                <a:lnTo>
                  <a:pt x="2450465" y="1817039"/>
                </a:lnTo>
                <a:lnTo>
                  <a:pt x="2503685" y="1813490"/>
                </a:lnTo>
                <a:lnTo>
                  <a:pt x="2549810" y="1802843"/>
                </a:lnTo>
                <a:lnTo>
                  <a:pt x="2588839" y="1785097"/>
                </a:lnTo>
                <a:lnTo>
                  <a:pt x="2620772" y="1760254"/>
                </a:lnTo>
                <a:lnTo>
                  <a:pt x="2645608" y="1728314"/>
                </a:lnTo>
                <a:lnTo>
                  <a:pt x="2663348" y="1689277"/>
                </a:lnTo>
                <a:lnTo>
                  <a:pt x="2673992" y="1643143"/>
                </a:lnTo>
                <a:lnTo>
                  <a:pt x="2677541" y="1589913"/>
                </a:lnTo>
                <a:lnTo>
                  <a:pt x="2677541" y="227203"/>
                </a:lnTo>
                <a:lnTo>
                  <a:pt x="2673992" y="173976"/>
                </a:lnTo>
                <a:lnTo>
                  <a:pt x="2663348" y="127837"/>
                </a:lnTo>
                <a:lnTo>
                  <a:pt x="2645608" y="88788"/>
                </a:lnTo>
                <a:lnTo>
                  <a:pt x="2620772" y="56832"/>
                </a:lnTo>
                <a:lnTo>
                  <a:pt x="2588839" y="31972"/>
                </a:lnTo>
                <a:lnTo>
                  <a:pt x="2549810" y="14212"/>
                </a:lnTo>
                <a:lnTo>
                  <a:pt x="2503685" y="3553"/>
                </a:lnTo>
                <a:lnTo>
                  <a:pt x="2450465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083300" y="2846323"/>
            <a:ext cx="2677795" cy="1817370"/>
          </a:xfrm>
          <a:custGeom>
            <a:avLst/>
            <a:gdLst/>
            <a:ahLst/>
            <a:cxnLst/>
            <a:rect l="l" t="t" r="r" b="b"/>
            <a:pathLst>
              <a:path w="2677795" h="1817370">
                <a:moveTo>
                  <a:pt x="2450465" y="0"/>
                </a:moveTo>
                <a:lnTo>
                  <a:pt x="227075" y="0"/>
                </a:lnTo>
                <a:lnTo>
                  <a:pt x="173855" y="3553"/>
                </a:lnTo>
                <a:lnTo>
                  <a:pt x="127730" y="14212"/>
                </a:lnTo>
                <a:lnTo>
                  <a:pt x="88701" y="31972"/>
                </a:lnTo>
                <a:lnTo>
                  <a:pt x="56768" y="56832"/>
                </a:lnTo>
                <a:lnTo>
                  <a:pt x="31932" y="88788"/>
                </a:lnTo>
                <a:lnTo>
                  <a:pt x="14192" y="127837"/>
                </a:lnTo>
                <a:lnTo>
                  <a:pt x="3548" y="173976"/>
                </a:lnTo>
                <a:lnTo>
                  <a:pt x="0" y="227203"/>
                </a:lnTo>
                <a:lnTo>
                  <a:pt x="0" y="1589913"/>
                </a:lnTo>
                <a:lnTo>
                  <a:pt x="3548" y="1643143"/>
                </a:lnTo>
                <a:lnTo>
                  <a:pt x="14192" y="1689277"/>
                </a:lnTo>
                <a:lnTo>
                  <a:pt x="31932" y="1728314"/>
                </a:lnTo>
                <a:lnTo>
                  <a:pt x="56768" y="1760254"/>
                </a:lnTo>
                <a:lnTo>
                  <a:pt x="88701" y="1785097"/>
                </a:lnTo>
                <a:lnTo>
                  <a:pt x="127730" y="1802843"/>
                </a:lnTo>
                <a:lnTo>
                  <a:pt x="173855" y="1813490"/>
                </a:lnTo>
                <a:lnTo>
                  <a:pt x="227075" y="1817039"/>
                </a:lnTo>
                <a:lnTo>
                  <a:pt x="2450465" y="1817039"/>
                </a:lnTo>
                <a:lnTo>
                  <a:pt x="2503727" y="1813490"/>
                </a:lnTo>
                <a:lnTo>
                  <a:pt x="2549884" y="1802843"/>
                </a:lnTo>
                <a:lnTo>
                  <a:pt x="2588935" y="1785097"/>
                </a:lnTo>
                <a:lnTo>
                  <a:pt x="2620883" y="1760254"/>
                </a:lnTo>
                <a:lnTo>
                  <a:pt x="2645728" y="1728314"/>
                </a:lnTo>
                <a:lnTo>
                  <a:pt x="2663473" y="1689277"/>
                </a:lnTo>
                <a:lnTo>
                  <a:pt x="2674119" y="1643143"/>
                </a:lnTo>
                <a:lnTo>
                  <a:pt x="2677668" y="1589913"/>
                </a:lnTo>
                <a:lnTo>
                  <a:pt x="2677668" y="227203"/>
                </a:lnTo>
                <a:lnTo>
                  <a:pt x="2674119" y="173976"/>
                </a:lnTo>
                <a:lnTo>
                  <a:pt x="2663473" y="127837"/>
                </a:lnTo>
                <a:lnTo>
                  <a:pt x="2645728" y="88788"/>
                </a:lnTo>
                <a:lnTo>
                  <a:pt x="2620883" y="56832"/>
                </a:lnTo>
                <a:lnTo>
                  <a:pt x="2588935" y="31972"/>
                </a:lnTo>
                <a:lnTo>
                  <a:pt x="2549884" y="14212"/>
                </a:lnTo>
                <a:lnTo>
                  <a:pt x="2503727" y="3553"/>
                </a:lnTo>
                <a:lnTo>
                  <a:pt x="2450465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380869" y="1094359"/>
            <a:ext cx="14884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建立完善制度明确职责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6270" y="1412595"/>
            <a:ext cx="2439670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>
              <a:lnSpc>
                <a:spcPct val="1557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医疗质量管理首先需要建立完善的制度体系，明确 各级医疗机构和医务人员的职责。通过制定标准化 操作流程，确保诊疗、护理、手术等关键环节的操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作规范和质控标准，提升整体医疗服务质量。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69789" y="1094359"/>
            <a:ext cx="163512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加强技术管理与人员培训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67453" y="1412595"/>
            <a:ext cx="2439670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>
              <a:lnSpc>
                <a:spcPct val="1557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强化技术管理是提高医疗质量的关键措施之一，包 括引进先进的医疗设备和技术，规范医务人员的操 作流程。同时，定期进行人员培训和考核，提升其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专业技能和服务水平，确保医疗行为规范化。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4326" y="3061207"/>
            <a:ext cx="163512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注重安全管理与预警机制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1990" y="3379063"/>
            <a:ext cx="2439670" cy="1033144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医疗质量的提升离不开完善的安全管理和预警机制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ts val="1600"/>
              </a:lnSpc>
              <a:spcBef>
                <a:spcPts val="13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。建立患者安全管理体系，及时发现并处理医疗安 全隐患，预防医疗差错和事故的发生。建立多维度</a:t>
            </a:r>
            <a:endParaRPr sz="8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的质量控制方法，如内部质量控制和外部质量评估</a:t>
            </a:r>
            <a:endParaRPr sz="850">
              <a:latin typeface="微软雅黑"/>
              <a:cs typeface="微软雅黑"/>
            </a:endParaRPr>
          </a:p>
          <a:p>
            <a:pPr algn="ctr" marL="635">
              <a:lnSpc>
                <a:spcPct val="100000"/>
              </a:lnSpc>
              <a:spcBef>
                <a:spcPts val="5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45484" y="3061207"/>
            <a:ext cx="163512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加强监督评估与问题整改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42894" y="3379063"/>
            <a:ext cx="2439670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>
              <a:lnSpc>
                <a:spcPct val="1557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持续的质量监督和评估对医疗质量管理至关重要。 通过定期的内部审核和外部评审，发现并整改医疗 质量问题。建立质量评估体系，应用评估结果指导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医疗机构持续改进，提升整体医疗服务水平。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06285" y="3061207"/>
            <a:ext cx="163512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重视患者安全与权益保护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03950" y="3378244"/>
            <a:ext cx="2439670" cy="83311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558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保障患者安全是医疗质量管理的核心目标。在诊疗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过程中，应确保患者的身份、用药、手术部位等信 息的准确性，减少医疗差错。同时，尊重患者的隐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私权和知情权，提供高质量的医疗服务。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4536" y="2602738"/>
            <a:ext cx="207391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60F"/>
                </a:solidFill>
                <a:latin typeface="微软雅黑"/>
                <a:cs typeface="微软雅黑"/>
              </a:rPr>
              <a:t>按应用场景分类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05</a:t>
            </a:r>
          </a:p>
        </p:txBody>
      </p:sp>
      <p:sp>
        <p:nvSpPr>
          <p:cNvPr id="4" name="object 4"/>
          <p:cNvSpPr/>
          <p:nvPr/>
        </p:nvSpPr>
        <p:spPr>
          <a:xfrm>
            <a:off x="4423790" y="3435096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3810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2191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工作汇报</a:t>
            </a:r>
            <a:r>
              <a:rPr dirty="0" sz="2150" spc="145"/>
              <a:t>类</a:t>
            </a:r>
            <a:r>
              <a:rPr dirty="0" sz="2150" spc="145"/>
              <a:t>PPT结构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430402" y="1015364"/>
            <a:ext cx="2946400" cy="508000"/>
          </a:xfrm>
          <a:custGeom>
            <a:avLst/>
            <a:gdLst/>
            <a:ahLst/>
            <a:cxnLst/>
            <a:rect l="l" t="t" r="r" b="b"/>
            <a:pathLst>
              <a:path w="2946400" h="508000">
                <a:moveTo>
                  <a:pt x="2643759" y="0"/>
                </a:moveTo>
                <a:lnTo>
                  <a:pt x="302145" y="0"/>
                </a:lnTo>
                <a:lnTo>
                  <a:pt x="244736" y="2537"/>
                </a:lnTo>
                <a:lnTo>
                  <a:pt x="193371" y="10150"/>
                </a:lnTo>
                <a:lnTo>
                  <a:pt x="148049" y="22840"/>
                </a:lnTo>
                <a:lnTo>
                  <a:pt x="108770" y="40607"/>
                </a:lnTo>
                <a:lnTo>
                  <a:pt x="75534" y="63452"/>
                </a:lnTo>
                <a:lnTo>
                  <a:pt x="48342" y="91375"/>
                </a:lnTo>
                <a:lnTo>
                  <a:pt x="27192" y="124379"/>
                </a:lnTo>
                <a:lnTo>
                  <a:pt x="12085" y="162462"/>
                </a:lnTo>
                <a:lnTo>
                  <a:pt x="3021" y="205626"/>
                </a:lnTo>
                <a:lnTo>
                  <a:pt x="0" y="253872"/>
                </a:lnTo>
                <a:lnTo>
                  <a:pt x="3021" y="302122"/>
                </a:lnTo>
                <a:lnTo>
                  <a:pt x="12085" y="345296"/>
                </a:lnTo>
                <a:lnTo>
                  <a:pt x="27192" y="383394"/>
                </a:lnTo>
                <a:lnTo>
                  <a:pt x="48342" y="416414"/>
                </a:lnTo>
                <a:lnTo>
                  <a:pt x="75534" y="444357"/>
                </a:lnTo>
                <a:lnTo>
                  <a:pt x="108770" y="467220"/>
                </a:lnTo>
                <a:lnTo>
                  <a:pt x="148049" y="485004"/>
                </a:lnTo>
                <a:lnTo>
                  <a:pt x="193371" y="497708"/>
                </a:lnTo>
                <a:lnTo>
                  <a:pt x="244736" y="505331"/>
                </a:lnTo>
                <a:lnTo>
                  <a:pt x="302145" y="507873"/>
                </a:lnTo>
                <a:lnTo>
                  <a:pt x="2643759" y="507873"/>
                </a:lnTo>
                <a:lnTo>
                  <a:pt x="2701164" y="505331"/>
                </a:lnTo>
                <a:lnTo>
                  <a:pt x="2752526" y="497708"/>
                </a:lnTo>
                <a:lnTo>
                  <a:pt x="2797846" y="485004"/>
                </a:lnTo>
                <a:lnTo>
                  <a:pt x="2837124" y="467220"/>
                </a:lnTo>
                <a:lnTo>
                  <a:pt x="2870358" y="444357"/>
                </a:lnTo>
                <a:lnTo>
                  <a:pt x="2897550" y="416414"/>
                </a:lnTo>
                <a:lnTo>
                  <a:pt x="2918700" y="383394"/>
                </a:lnTo>
                <a:lnTo>
                  <a:pt x="2933806" y="345296"/>
                </a:lnTo>
                <a:lnTo>
                  <a:pt x="2942870" y="302122"/>
                </a:lnTo>
                <a:lnTo>
                  <a:pt x="2945892" y="253872"/>
                </a:lnTo>
                <a:lnTo>
                  <a:pt x="2942870" y="205626"/>
                </a:lnTo>
                <a:lnTo>
                  <a:pt x="2933806" y="162462"/>
                </a:lnTo>
                <a:lnTo>
                  <a:pt x="2918700" y="124379"/>
                </a:lnTo>
                <a:lnTo>
                  <a:pt x="2897550" y="91375"/>
                </a:lnTo>
                <a:lnTo>
                  <a:pt x="2870358" y="63452"/>
                </a:lnTo>
                <a:lnTo>
                  <a:pt x="2837124" y="40607"/>
                </a:lnTo>
                <a:lnTo>
                  <a:pt x="2797846" y="22840"/>
                </a:lnTo>
                <a:lnTo>
                  <a:pt x="2752526" y="10150"/>
                </a:lnTo>
                <a:lnTo>
                  <a:pt x="2701164" y="2537"/>
                </a:lnTo>
                <a:lnTo>
                  <a:pt x="264375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30402" y="1789938"/>
            <a:ext cx="2946400" cy="508000"/>
          </a:xfrm>
          <a:custGeom>
            <a:avLst/>
            <a:gdLst/>
            <a:ahLst/>
            <a:cxnLst/>
            <a:rect l="l" t="t" r="r" b="b"/>
            <a:pathLst>
              <a:path w="2946400" h="508000">
                <a:moveTo>
                  <a:pt x="2643759" y="0"/>
                </a:moveTo>
                <a:lnTo>
                  <a:pt x="302145" y="0"/>
                </a:lnTo>
                <a:lnTo>
                  <a:pt x="244736" y="2541"/>
                </a:lnTo>
                <a:lnTo>
                  <a:pt x="193371" y="10164"/>
                </a:lnTo>
                <a:lnTo>
                  <a:pt x="148049" y="22868"/>
                </a:lnTo>
                <a:lnTo>
                  <a:pt x="108770" y="40652"/>
                </a:lnTo>
                <a:lnTo>
                  <a:pt x="75534" y="63515"/>
                </a:lnTo>
                <a:lnTo>
                  <a:pt x="48342" y="91458"/>
                </a:lnTo>
                <a:lnTo>
                  <a:pt x="27192" y="124478"/>
                </a:lnTo>
                <a:lnTo>
                  <a:pt x="12085" y="162576"/>
                </a:lnTo>
                <a:lnTo>
                  <a:pt x="3021" y="205750"/>
                </a:lnTo>
                <a:lnTo>
                  <a:pt x="0" y="254000"/>
                </a:lnTo>
                <a:lnTo>
                  <a:pt x="3021" y="302246"/>
                </a:lnTo>
                <a:lnTo>
                  <a:pt x="12085" y="345410"/>
                </a:lnTo>
                <a:lnTo>
                  <a:pt x="27192" y="383493"/>
                </a:lnTo>
                <a:lnTo>
                  <a:pt x="48342" y="416497"/>
                </a:lnTo>
                <a:lnTo>
                  <a:pt x="75534" y="444420"/>
                </a:lnTo>
                <a:lnTo>
                  <a:pt x="108770" y="467265"/>
                </a:lnTo>
                <a:lnTo>
                  <a:pt x="148049" y="485032"/>
                </a:lnTo>
                <a:lnTo>
                  <a:pt x="193371" y="497722"/>
                </a:lnTo>
                <a:lnTo>
                  <a:pt x="244736" y="505335"/>
                </a:lnTo>
                <a:lnTo>
                  <a:pt x="302145" y="507873"/>
                </a:lnTo>
                <a:lnTo>
                  <a:pt x="2643759" y="507873"/>
                </a:lnTo>
                <a:lnTo>
                  <a:pt x="2701164" y="505335"/>
                </a:lnTo>
                <a:lnTo>
                  <a:pt x="2752526" y="497722"/>
                </a:lnTo>
                <a:lnTo>
                  <a:pt x="2797846" y="485032"/>
                </a:lnTo>
                <a:lnTo>
                  <a:pt x="2837124" y="467265"/>
                </a:lnTo>
                <a:lnTo>
                  <a:pt x="2870358" y="444420"/>
                </a:lnTo>
                <a:lnTo>
                  <a:pt x="2897550" y="416497"/>
                </a:lnTo>
                <a:lnTo>
                  <a:pt x="2918700" y="383493"/>
                </a:lnTo>
                <a:lnTo>
                  <a:pt x="2933806" y="345410"/>
                </a:lnTo>
                <a:lnTo>
                  <a:pt x="2942870" y="302246"/>
                </a:lnTo>
                <a:lnTo>
                  <a:pt x="2945892" y="254000"/>
                </a:lnTo>
                <a:lnTo>
                  <a:pt x="2942870" y="205750"/>
                </a:lnTo>
                <a:lnTo>
                  <a:pt x="2933806" y="162576"/>
                </a:lnTo>
                <a:lnTo>
                  <a:pt x="2918700" y="124478"/>
                </a:lnTo>
                <a:lnTo>
                  <a:pt x="2897550" y="91458"/>
                </a:lnTo>
                <a:lnTo>
                  <a:pt x="2870358" y="63515"/>
                </a:lnTo>
                <a:lnTo>
                  <a:pt x="2837124" y="40652"/>
                </a:lnTo>
                <a:lnTo>
                  <a:pt x="2797846" y="22868"/>
                </a:lnTo>
                <a:lnTo>
                  <a:pt x="2752526" y="10164"/>
                </a:lnTo>
                <a:lnTo>
                  <a:pt x="2701164" y="2541"/>
                </a:lnTo>
                <a:lnTo>
                  <a:pt x="2643759" y="0"/>
                </a:lnTo>
                <a:close/>
              </a:path>
            </a:pathLst>
          </a:custGeom>
          <a:solidFill>
            <a:srgbClr val="EBC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0402" y="2564638"/>
            <a:ext cx="2946400" cy="508000"/>
          </a:xfrm>
          <a:custGeom>
            <a:avLst/>
            <a:gdLst/>
            <a:ahLst/>
            <a:cxnLst/>
            <a:rect l="l" t="t" r="r" b="b"/>
            <a:pathLst>
              <a:path w="2946400" h="508000">
                <a:moveTo>
                  <a:pt x="2643759" y="0"/>
                </a:moveTo>
                <a:lnTo>
                  <a:pt x="302145" y="0"/>
                </a:lnTo>
                <a:lnTo>
                  <a:pt x="244736" y="2537"/>
                </a:lnTo>
                <a:lnTo>
                  <a:pt x="193371" y="10150"/>
                </a:lnTo>
                <a:lnTo>
                  <a:pt x="148049" y="22840"/>
                </a:lnTo>
                <a:lnTo>
                  <a:pt x="108770" y="40607"/>
                </a:lnTo>
                <a:lnTo>
                  <a:pt x="75534" y="63452"/>
                </a:lnTo>
                <a:lnTo>
                  <a:pt x="48342" y="91375"/>
                </a:lnTo>
                <a:lnTo>
                  <a:pt x="27192" y="124379"/>
                </a:lnTo>
                <a:lnTo>
                  <a:pt x="12085" y="162462"/>
                </a:lnTo>
                <a:lnTo>
                  <a:pt x="3021" y="205626"/>
                </a:lnTo>
                <a:lnTo>
                  <a:pt x="0" y="253872"/>
                </a:lnTo>
                <a:lnTo>
                  <a:pt x="3021" y="302119"/>
                </a:lnTo>
                <a:lnTo>
                  <a:pt x="12085" y="345283"/>
                </a:lnTo>
                <a:lnTo>
                  <a:pt x="27192" y="383366"/>
                </a:lnTo>
                <a:lnTo>
                  <a:pt x="48342" y="416370"/>
                </a:lnTo>
                <a:lnTo>
                  <a:pt x="75534" y="444293"/>
                </a:lnTo>
                <a:lnTo>
                  <a:pt x="108770" y="467138"/>
                </a:lnTo>
                <a:lnTo>
                  <a:pt x="148049" y="484905"/>
                </a:lnTo>
                <a:lnTo>
                  <a:pt x="193371" y="497595"/>
                </a:lnTo>
                <a:lnTo>
                  <a:pt x="244736" y="505208"/>
                </a:lnTo>
                <a:lnTo>
                  <a:pt x="302145" y="507745"/>
                </a:lnTo>
                <a:lnTo>
                  <a:pt x="2643759" y="507745"/>
                </a:lnTo>
                <a:lnTo>
                  <a:pt x="2701164" y="505208"/>
                </a:lnTo>
                <a:lnTo>
                  <a:pt x="2752526" y="497595"/>
                </a:lnTo>
                <a:lnTo>
                  <a:pt x="2797846" y="484905"/>
                </a:lnTo>
                <a:lnTo>
                  <a:pt x="2837124" y="467138"/>
                </a:lnTo>
                <a:lnTo>
                  <a:pt x="2870358" y="444293"/>
                </a:lnTo>
                <a:lnTo>
                  <a:pt x="2897550" y="416370"/>
                </a:lnTo>
                <a:lnTo>
                  <a:pt x="2918700" y="383366"/>
                </a:lnTo>
                <a:lnTo>
                  <a:pt x="2933806" y="345283"/>
                </a:lnTo>
                <a:lnTo>
                  <a:pt x="2942870" y="302119"/>
                </a:lnTo>
                <a:lnTo>
                  <a:pt x="2945892" y="253872"/>
                </a:lnTo>
                <a:lnTo>
                  <a:pt x="2942870" y="205626"/>
                </a:lnTo>
                <a:lnTo>
                  <a:pt x="2933806" y="162462"/>
                </a:lnTo>
                <a:lnTo>
                  <a:pt x="2918700" y="124379"/>
                </a:lnTo>
                <a:lnTo>
                  <a:pt x="2897550" y="91375"/>
                </a:lnTo>
                <a:lnTo>
                  <a:pt x="2870358" y="63452"/>
                </a:lnTo>
                <a:lnTo>
                  <a:pt x="2837124" y="40607"/>
                </a:lnTo>
                <a:lnTo>
                  <a:pt x="2797846" y="22840"/>
                </a:lnTo>
                <a:lnTo>
                  <a:pt x="2752526" y="10150"/>
                </a:lnTo>
                <a:lnTo>
                  <a:pt x="2701164" y="2537"/>
                </a:lnTo>
                <a:lnTo>
                  <a:pt x="264375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0402" y="3339210"/>
            <a:ext cx="2946400" cy="508000"/>
          </a:xfrm>
          <a:custGeom>
            <a:avLst/>
            <a:gdLst/>
            <a:ahLst/>
            <a:cxnLst/>
            <a:rect l="l" t="t" r="r" b="b"/>
            <a:pathLst>
              <a:path w="2946400" h="508000">
                <a:moveTo>
                  <a:pt x="2643759" y="0"/>
                </a:moveTo>
                <a:lnTo>
                  <a:pt x="302145" y="0"/>
                </a:lnTo>
                <a:lnTo>
                  <a:pt x="244736" y="2537"/>
                </a:lnTo>
                <a:lnTo>
                  <a:pt x="193371" y="10150"/>
                </a:lnTo>
                <a:lnTo>
                  <a:pt x="148049" y="22840"/>
                </a:lnTo>
                <a:lnTo>
                  <a:pt x="108770" y="40607"/>
                </a:lnTo>
                <a:lnTo>
                  <a:pt x="75534" y="63452"/>
                </a:lnTo>
                <a:lnTo>
                  <a:pt x="48342" y="91375"/>
                </a:lnTo>
                <a:lnTo>
                  <a:pt x="27192" y="124379"/>
                </a:lnTo>
                <a:lnTo>
                  <a:pt x="12085" y="162462"/>
                </a:lnTo>
                <a:lnTo>
                  <a:pt x="3021" y="205626"/>
                </a:lnTo>
                <a:lnTo>
                  <a:pt x="0" y="253872"/>
                </a:lnTo>
                <a:lnTo>
                  <a:pt x="3021" y="302122"/>
                </a:lnTo>
                <a:lnTo>
                  <a:pt x="12085" y="345296"/>
                </a:lnTo>
                <a:lnTo>
                  <a:pt x="27192" y="383394"/>
                </a:lnTo>
                <a:lnTo>
                  <a:pt x="48342" y="416414"/>
                </a:lnTo>
                <a:lnTo>
                  <a:pt x="75534" y="444357"/>
                </a:lnTo>
                <a:lnTo>
                  <a:pt x="108770" y="467220"/>
                </a:lnTo>
                <a:lnTo>
                  <a:pt x="148049" y="485004"/>
                </a:lnTo>
                <a:lnTo>
                  <a:pt x="193371" y="497708"/>
                </a:lnTo>
                <a:lnTo>
                  <a:pt x="244736" y="505331"/>
                </a:lnTo>
                <a:lnTo>
                  <a:pt x="302145" y="507873"/>
                </a:lnTo>
                <a:lnTo>
                  <a:pt x="2643759" y="507873"/>
                </a:lnTo>
                <a:lnTo>
                  <a:pt x="2701164" y="505331"/>
                </a:lnTo>
                <a:lnTo>
                  <a:pt x="2752526" y="497708"/>
                </a:lnTo>
                <a:lnTo>
                  <a:pt x="2797846" y="485004"/>
                </a:lnTo>
                <a:lnTo>
                  <a:pt x="2837124" y="467220"/>
                </a:lnTo>
                <a:lnTo>
                  <a:pt x="2870358" y="444357"/>
                </a:lnTo>
                <a:lnTo>
                  <a:pt x="2897550" y="416414"/>
                </a:lnTo>
                <a:lnTo>
                  <a:pt x="2918700" y="383394"/>
                </a:lnTo>
                <a:lnTo>
                  <a:pt x="2933806" y="345296"/>
                </a:lnTo>
                <a:lnTo>
                  <a:pt x="2942870" y="302122"/>
                </a:lnTo>
                <a:lnTo>
                  <a:pt x="2945892" y="253872"/>
                </a:lnTo>
                <a:lnTo>
                  <a:pt x="2942870" y="205626"/>
                </a:lnTo>
                <a:lnTo>
                  <a:pt x="2933806" y="162462"/>
                </a:lnTo>
                <a:lnTo>
                  <a:pt x="2918700" y="124379"/>
                </a:lnTo>
                <a:lnTo>
                  <a:pt x="2897550" y="91375"/>
                </a:lnTo>
                <a:lnTo>
                  <a:pt x="2870358" y="63452"/>
                </a:lnTo>
                <a:lnTo>
                  <a:pt x="2837124" y="40607"/>
                </a:lnTo>
                <a:lnTo>
                  <a:pt x="2797846" y="22840"/>
                </a:lnTo>
                <a:lnTo>
                  <a:pt x="2752526" y="10150"/>
                </a:lnTo>
                <a:lnTo>
                  <a:pt x="2701164" y="2537"/>
                </a:lnTo>
                <a:lnTo>
                  <a:pt x="2643759" y="0"/>
                </a:lnTo>
                <a:close/>
              </a:path>
            </a:pathLst>
          </a:custGeom>
          <a:solidFill>
            <a:srgbClr val="EBC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0402" y="4113834"/>
            <a:ext cx="2946400" cy="508000"/>
          </a:xfrm>
          <a:custGeom>
            <a:avLst/>
            <a:gdLst/>
            <a:ahLst/>
            <a:cxnLst/>
            <a:rect l="l" t="t" r="r" b="b"/>
            <a:pathLst>
              <a:path w="2946400" h="508000">
                <a:moveTo>
                  <a:pt x="2643759" y="0"/>
                </a:moveTo>
                <a:lnTo>
                  <a:pt x="302145" y="0"/>
                </a:lnTo>
                <a:lnTo>
                  <a:pt x="244736" y="2538"/>
                </a:lnTo>
                <a:lnTo>
                  <a:pt x="193371" y="10156"/>
                </a:lnTo>
                <a:lnTo>
                  <a:pt x="148049" y="22851"/>
                </a:lnTo>
                <a:lnTo>
                  <a:pt x="108770" y="40624"/>
                </a:lnTo>
                <a:lnTo>
                  <a:pt x="75534" y="63476"/>
                </a:lnTo>
                <a:lnTo>
                  <a:pt x="48342" y="91406"/>
                </a:lnTo>
                <a:lnTo>
                  <a:pt x="27192" y="124414"/>
                </a:lnTo>
                <a:lnTo>
                  <a:pt x="12085" y="162501"/>
                </a:lnTo>
                <a:lnTo>
                  <a:pt x="3021" y="205666"/>
                </a:lnTo>
                <a:lnTo>
                  <a:pt x="0" y="253911"/>
                </a:lnTo>
                <a:lnTo>
                  <a:pt x="3021" y="302155"/>
                </a:lnTo>
                <a:lnTo>
                  <a:pt x="12085" y="345322"/>
                </a:lnTo>
                <a:lnTo>
                  <a:pt x="27192" y="383410"/>
                </a:lnTo>
                <a:lnTo>
                  <a:pt x="48342" y="416420"/>
                </a:lnTo>
                <a:lnTo>
                  <a:pt x="75534" y="444352"/>
                </a:lnTo>
                <a:lnTo>
                  <a:pt x="108770" y="467205"/>
                </a:lnTo>
                <a:lnTo>
                  <a:pt x="148049" y="484980"/>
                </a:lnTo>
                <a:lnTo>
                  <a:pt x="193371" y="497677"/>
                </a:lnTo>
                <a:lnTo>
                  <a:pt x="244736" y="505295"/>
                </a:lnTo>
                <a:lnTo>
                  <a:pt x="302145" y="507834"/>
                </a:lnTo>
                <a:lnTo>
                  <a:pt x="2643759" y="507834"/>
                </a:lnTo>
                <a:lnTo>
                  <a:pt x="2701164" y="505295"/>
                </a:lnTo>
                <a:lnTo>
                  <a:pt x="2752526" y="497677"/>
                </a:lnTo>
                <a:lnTo>
                  <a:pt x="2797846" y="484980"/>
                </a:lnTo>
                <a:lnTo>
                  <a:pt x="2837124" y="467205"/>
                </a:lnTo>
                <a:lnTo>
                  <a:pt x="2870358" y="444352"/>
                </a:lnTo>
                <a:lnTo>
                  <a:pt x="2897550" y="416420"/>
                </a:lnTo>
                <a:lnTo>
                  <a:pt x="2918700" y="383410"/>
                </a:lnTo>
                <a:lnTo>
                  <a:pt x="2933806" y="345322"/>
                </a:lnTo>
                <a:lnTo>
                  <a:pt x="2942870" y="302155"/>
                </a:lnTo>
                <a:lnTo>
                  <a:pt x="2945892" y="253911"/>
                </a:lnTo>
                <a:lnTo>
                  <a:pt x="2942870" y="205666"/>
                </a:lnTo>
                <a:lnTo>
                  <a:pt x="2933806" y="162501"/>
                </a:lnTo>
                <a:lnTo>
                  <a:pt x="2918700" y="124414"/>
                </a:lnTo>
                <a:lnTo>
                  <a:pt x="2897550" y="91406"/>
                </a:lnTo>
                <a:lnTo>
                  <a:pt x="2870358" y="63476"/>
                </a:lnTo>
                <a:lnTo>
                  <a:pt x="2837124" y="40624"/>
                </a:lnTo>
                <a:lnTo>
                  <a:pt x="2797846" y="22851"/>
                </a:lnTo>
                <a:lnTo>
                  <a:pt x="2752526" y="10156"/>
                </a:lnTo>
                <a:lnTo>
                  <a:pt x="2701164" y="2538"/>
                </a:lnTo>
                <a:lnTo>
                  <a:pt x="264375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368044" y="1160525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汇报目标与背景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47364" y="1038199"/>
            <a:ext cx="5068570" cy="427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明确汇报的主要目标和背景信息，包括汇报的时间节点、相关事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件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或政策背景，以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便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于听众理解汇报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的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重 要性和必要性。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8044" y="1937766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数据与事实支撑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47364" y="1813026"/>
            <a:ext cx="5068570" cy="427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使用准确的数据和具体的事例来支撑汇报内容，增强说服力和可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信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度。确保所有数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据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来源可靠，并采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用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图 表、统计图等形式直观展示。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68044" y="2711576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关键问题与挑战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47364" y="2587853"/>
            <a:ext cx="5068570" cy="427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着重介绍当前面临的关键问题和主要挑战，通过具体案例分析问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题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的根源及其影响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提出改进建议和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解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决 方向。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68044" y="3491865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成效与经验总结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47364" y="3362680"/>
            <a:ext cx="5068570" cy="427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汇总并展示已经取得的成效和积累的经验，通过对比分析和实例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说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明成功的原因和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方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法，为未来工作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供 借鉴。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4891" y="4263339"/>
            <a:ext cx="11963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下一步计划与展望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47364" y="4137456"/>
            <a:ext cx="5068570" cy="427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5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提出未来的工作计划和发展方向，设定明确的短期和长期目标，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并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基于当前进展进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行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合理推测，激励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团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队 共同努力实现目标。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2191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科普宣传</a:t>
            </a:r>
            <a:r>
              <a:rPr dirty="0" sz="2150" spc="145"/>
              <a:t>类</a:t>
            </a:r>
            <a:r>
              <a:rPr dirty="0" sz="2150" spc="145"/>
              <a:t>PPT设计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6031484" y="1234439"/>
            <a:ext cx="2843783" cy="662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3921" y="1014983"/>
            <a:ext cx="2850134" cy="6629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25361" y="2884042"/>
            <a:ext cx="2758694" cy="662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31484" y="3103498"/>
            <a:ext cx="2878581" cy="6629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77697" y="1223517"/>
            <a:ext cx="183642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FFFFFF"/>
                </a:solidFill>
                <a:latin typeface="微软雅黑"/>
                <a:cs typeface="微软雅黑"/>
              </a:rPr>
              <a:t>确定科普主题与目标受众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84067" y="963587"/>
            <a:ext cx="2951987" cy="368998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46887" y="1694129"/>
            <a:ext cx="2359025" cy="830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明确科普宣传的核心主题，如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健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康生活 方式、传染病预防等。识别目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标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受众， 包括普通居民、特定人群和医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机构， 确保内容针对性强且易于理解。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7697" y="3093211"/>
            <a:ext cx="117792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FFFFFF"/>
                </a:solidFill>
                <a:latin typeface="微软雅黑"/>
                <a:cs typeface="微软雅黑"/>
              </a:rPr>
              <a:t>设计互动性内容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6277" y="3573828"/>
            <a:ext cx="2359025" cy="83121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r" marR="13970">
              <a:lnSpc>
                <a:spcPct val="100000"/>
              </a:lnSpc>
              <a:spcBef>
                <a:spcPts val="484"/>
              </a:spcBef>
            </a:pPr>
            <a:r>
              <a:rPr dirty="0" sz="1000" spc="70">
                <a:solidFill>
                  <a:srgbClr val="00060F"/>
                </a:solidFill>
                <a:latin typeface="微软雅黑"/>
                <a:cs typeface="微软雅黑"/>
              </a:rPr>
              <a:t>增加PPT的互动性，如设置问答环</a:t>
            </a:r>
            <a:r>
              <a:rPr dirty="0" sz="1000" spc="90">
                <a:solidFill>
                  <a:srgbClr val="00060F"/>
                </a:solidFill>
                <a:latin typeface="微软雅黑"/>
                <a:cs typeface="微软雅黑"/>
              </a:rPr>
              <a:t>节</a:t>
            </a: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90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使用超链接跳转至相关资源或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外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部网站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80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。利用互动元素，如问卷调查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或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小测试</a:t>
            </a:r>
            <a:endParaRPr sz="100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85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，提高观众参与度和兴趣。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15939" y="1443354"/>
            <a:ext cx="2000885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FFFFFF"/>
                </a:solidFill>
                <a:latin typeface="微软雅黑"/>
                <a:cs typeface="微软雅黑"/>
              </a:rPr>
              <a:t>使用视觉效果增强信息传递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15939" y="1913585"/>
            <a:ext cx="2359025" cy="830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32100"/>
              </a:lnSpc>
              <a:spcBef>
                <a:spcPts val="95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通过图表、图片和视频等视觉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元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素，直 观展示数据和信息。合理运用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色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彩和图 形，使页面更加生动有趣，有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助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于提高 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观众的记忆和理解力。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11366" y="3312667"/>
            <a:ext cx="1671320" cy="223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300" spc="-5" b="1">
                <a:solidFill>
                  <a:srgbClr val="FFFFFF"/>
                </a:solidFill>
                <a:latin typeface="微软雅黑"/>
                <a:cs typeface="微软雅黑"/>
              </a:rPr>
              <a:t>制作简洁清晰页面布局</a:t>
            </a:r>
            <a:endParaRPr sz="1300">
              <a:latin typeface="微软雅黑"/>
              <a:cs typeface="微软雅黑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11366" y="3794252"/>
            <a:ext cx="2488565" cy="83058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采用简洁明了的版式设计，减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少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冗余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素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，确保核心内容突出。合理安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排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内容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区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域</a:t>
            </a:r>
            <a:endParaRPr sz="1000">
              <a:latin typeface="微软雅黑"/>
              <a:cs typeface="微软雅黑"/>
            </a:endParaRPr>
          </a:p>
          <a:p>
            <a:pPr marL="12700" marR="5080">
              <a:lnSpc>
                <a:spcPct val="132000"/>
              </a:lnSpc>
            </a:pP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，使用对比鲜明的颜色强调关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键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信息</a:t>
            </a:r>
            <a:r>
              <a:rPr dirty="0" sz="1000" spc="8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避 </a:t>
            </a:r>
            <a:r>
              <a:rPr dirty="0" sz="1000" spc="75">
                <a:solidFill>
                  <a:srgbClr val="00060F"/>
                </a:solidFill>
                <a:latin typeface="微软雅黑"/>
                <a:cs typeface="微软雅黑"/>
              </a:rPr>
              <a:t>免视觉疲劳。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2191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培训教育</a:t>
            </a:r>
            <a:r>
              <a:rPr dirty="0" sz="2150" spc="145"/>
              <a:t>类</a:t>
            </a:r>
            <a:r>
              <a:rPr dirty="0" sz="2150" spc="145"/>
              <a:t>PPT要点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20649" y="1010513"/>
            <a:ext cx="3584448" cy="35739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5777" y="1010513"/>
            <a:ext cx="3649345" cy="3573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941067" y="1660397"/>
            <a:ext cx="342900" cy="3327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5" b="1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41067" y="2553716"/>
            <a:ext cx="342900" cy="3327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5" b="1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41067" y="3320618"/>
            <a:ext cx="34290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10" b="1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41067" y="4106671"/>
            <a:ext cx="342900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000" spc="10" b="1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79319" y="1010758"/>
            <a:ext cx="6061075" cy="76962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培训目标设定</a:t>
            </a:r>
            <a:endParaRPr sz="14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根据培训需求确定明确的培训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标，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括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升专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业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技能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更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新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知识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体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系或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改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进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工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作流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程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等，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保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培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训内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容</a:t>
            </a: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符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合实际需求并具有针对性。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15817" y="1952171"/>
            <a:ext cx="5675630" cy="77025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教学方法设计</a:t>
            </a:r>
            <a:endParaRPr sz="14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选择适合的教学方法，如讲座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案例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分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析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角色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演和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论等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增强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互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性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和参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与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感，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助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学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员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更好地理解和掌握培训内容。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4640" y="2894257"/>
            <a:ext cx="5160645" cy="77025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课程安排规划</a:t>
            </a:r>
            <a:endParaRPr sz="1450">
              <a:latin typeface="微软雅黑"/>
              <a:cs typeface="微软雅黑"/>
            </a:endParaRPr>
          </a:p>
          <a:p>
            <a:pPr marL="12700" marR="5080">
              <a:lnSpc>
                <a:spcPct val="132000"/>
              </a:lnSpc>
              <a:spcBef>
                <a:spcPts val="17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制定详细的课程安排，明确各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块的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教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学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时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间与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容，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确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保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培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训进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度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合理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时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留有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足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够的 时间进行实践操作和问题解答。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67098" y="3836444"/>
            <a:ext cx="4785995" cy="77025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考核评估机制</a:t>
            </a:r>
            <a:endParaRPr sz="1450">
              <a:latin typeface="微软雅黑"/>
              <a:cs typeface="微软雅黑"/>
            </a:endParaRPr>
          </a:p>
          <a:p>
            <a:pPr marL="12700" marR="5080">
              <a:lnSpc>
                <a:spcPct val="132000"/>
              </a:lnSpc>
              <a:spcBef>
                <a:spcPts val="17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建立有效的考核评估机制，包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括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课堂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现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实践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作和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最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终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考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试等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环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节，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面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评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估学 员的学习效果，确保培训质量。</a:t>
            </a:r>
            <a:endParaRPr sz="10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2191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项目申报</a:t>
            </a:r>
            <a:r>
              <a:rPr dirty="0" sz="2150" spc="145"/>
              <a:t>类</a:t>
            </a:r>
            <a:r>
              <a:rPr dirty="0" sz="2150" spc="145"/>
              <a:t>PPT框架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269684" y="922782"/>
            <a:ext cx="2926715" cy="1737360"/>
          </a:xfrm>
          <a:custGeom>
            <a:avLst/>
            <a:gdLst/>
            <a:ahLst/>
            <a:cxnLst/>
            <a:rect l="l" t="t" r="r" b="b"/>
            <a:pathLst>
              <a:path w="2926715" h="1737360">
                <a:moveTo>
                  <a:pt x="2816415" y="0"/>
                </a:moveTo>
                <a:lnTo>
                  <a:pt x="109842" y="0"/>
                </a:lnTo>
                <a:lnTo>
                  <a:pt x="61786" y="6020"/>
                </a:lnTo>
                <a:lnTo>
                  <a:pt x="27460" y="24066"/>
                </a:lnTo>
                <a:lnTo>
                  <a:pt x="6865" y="54113"/>
                </a:lnTo>
                <a:lnTo>
                  <a:pt x="0" y="96138"/>
                </a:lnTo>
                <a:lnTo>
                  <a:pt x="0" y="1641348"/>
                </a:lnTo>
                <a:lnTo>
                  <a:pt x="6865" y="1683353"/>
                </a:lnTo>
                <a:lnTo>
                  <a:pt x="27460" y="1713357"/>
                </a:lnTo>
                <a:lnTo>
                  <a:pt x="61786" y="1731359"/>
                </a:lnTo>
                <a:lnTo>
                  <a:pt x="109842" y="1737360"/>
                </a:lnTo>
                <a:lnTo>
                  <a:pt x="2816415" y="1737360"/>
                </a:lnTo>
                <a:lnTo>
                  <a:pt x="2864441" y="1731359"/>
                </a:lnTo>
                <a:lnTo>
                  <a:pt x="2898775" y="1713357"/>
                </a:lnTo>
                <a:lnTo>
                  <a:pt x="2919392" y="1683353"/>
                </a:lnTo>
                <a:lnTo>
                  <a:pt x="2926270" y="1641348"/>
                </a:lnTo>
                <a:lnTo>
                  <a:pt x="2926270" y="96139"/>
                </a:lnTo>
                <a:lnTo>
                  <a:pt x="2919392" y="54113"/>
                </a:lnTo>
                <a:lnTo>
                  <a:pt x="2898775" y="24066"/>
                </a:lnTo>
                <a:lnTo>
                  <a:pt x="2864441" y="6020"/>
                </a:lnTo>
                <a:lnTo>
                  <a:pt x="2816415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9786" y="2775966"/>
            <a:ext cx="2926715" cy="1737360"/>
          </a:xfrm>
          <a:custGeom>
            <a:avLst/>
            <a:gdLst/>
            <a:ahLst/>
            <a:cxnLst/>
            <a:rect l="l" t="t" r="r" b="b"/>
            <a:pathLst>
              <a:path w="2926715" h="1737360">
                <a:moveTo>
                  <a:pt x="2816440" y="0"/>
                </a:moveTo>
                <a:lnTo>
                  <a:pt x="109842" y="0"/>
                </a:lnTo>
                <a:lnTo>
                  <a:pt x="61786" y="6000"/>
                </a:lnTo>
                <a:lnTo>
                  <a:pt x="27460" y="24003"/>
                </a:lnTo>
                <a:lnTo>
                  <a:pt x="6865" y="54006"/>
                </a:lnTo>
                <a:lnTo>
                  <a:pt x="0" y="96012"/>
                </a:lnTo>
                <a:lnTo>
                  <a:pt x="0" y="1641195"/>
                </a:lnTo>
                <a:lnTo>
                  <a:pt x="6865" y="1683241"/>
                </a:lnTo>
                <a:lnTo>
                  <a:pt x="27460" y="1713272"/>
                </a:lnTo>
                <a:lnTo>
                  <a:pt x="61786" y="1731290"/>
                </a:lnTo>
                <a:lnTo>
                  <a:pt x="109842" y="1737296"/>
                </a:lnTo>
                <a:lnTo>
                  <a:pt x="2816440" y="1737296"/>
                </a:lnTo>
                <a:lnTo>
                  <a:pt x="2864466" y="1731290"/>
                </a:lnTo>
                <a:lnTo>
                  <a:pt x="2898800" y="1713272"/>
                </a:lnTo>
                <a:lnTo>
                  <a:pt x="2919418" y="1683241"/>
                </a:lnTo>
                <a:lnTo>
                  <a:pt x="2926295" y="1641195"/>
                </a:lnTo>
                <a:lnTo>
                  <a:pt x="2926295" y="96012"/>
                </a:lnTo>
                <a:lnTo>
                  <a:pt x="2919418" y="54006"/>
                </a:lnTo>
                <a:lnTo>
                  <a:pt x="2898800" y="24003"/>
                </a:lnTo>
                <a:lnTo>
                  <a:pt x="2864466" y="6000"/>
                </a:lnTo>
                <a:lnTo>
                  <a:pt x="2816440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284854" y="922782"/>
            <a:ext cx="2926715" cy="1737360"/>
          </a:xfrm>
          <a:custGeom>
            <a:avLst/>
            <a:gdLst/>
            <a:ahLst/>
            <a:cxnLst/>
            <a:rect l="l" t="t" r="r" b="b"/>
            <a:pathLst>
              <a:path w="2926715" h="1737360">
                <a:moveTo>
                  <a:pt x="2816352" y="0"/>
                </a:moveTo>
                <a:lnTo>
                  <a:pt x="109727" y="0"/>
                </a:lnTo>
                <a:lnTo>
                  <a:pt x="61721" y="6020"/>
                </a:lnTo>
                <a:lnTo>
                  <a:pt x="27431" y="24066"/>
                </a:lnTo>
                <a:lnTo>
                  <a:pt x="6857" y="54113"/>
                </a:lnTo>
                <a:lnTo>
                  <a:pt x="0" y="96138"/>
                </a:lnTo>
                <a:lnTo>
                  <a:pt x="0" y="1641348"/>
                </a:lnTo>
                <a:lnTo>
                  <a:pt x="6857" y="1683353"/>
                </a:lnTo>
                <a:lnTo>
                  <a:pt x="27431" y="1713357"/>
                </a:lnTo>
                <a:lnTo>
                  <a:pt x="61721" y="1731359"/>
                </a:lnTo>
                <a:lnTo>
                  <a:pt x="109727" y="1737360"/>
                </a:lnTo>
                <a:lnTo>
                  <a:pt x="2816352" y="1737360"/>
                </a:lnTo>
                <a:lnTo>
                  <a:pt x="2864377" y="1731359"/>
                </a:lnTo>
                <a:lnTo>
                  <a:pt x="2898711" y="1713357"/>
                </a:lnTo>
                <a:lnTo>
                  <a:pt x="2919329" y="1683353"/>
                </a:lnTo>
                <a:lnTo>
                  <a:pt x="2926207" y="1641348"/>
                </a:lnTo>
                <a:lnTo>
                  <a:pt x="2926207" y="96139"/>
                </a:lnTo>
                <a:lnTo>
                  <a:pt x="2919329" y="54113"/>
                </a:lnTo>
                <a:lnTo>
                  <a:pt x="2898711" y="24066"/>
                </a:lnTo>
                <a:lnTo>
                  <a:pt x="2864377" y="6020"/>
                </a:lnTo>
                <a:lnTo>
                  <a:pt x="2816352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13932" y="922782"/>
            <a:ext cx="2560320" cy="3590925"/>
          </a:xfrm>
          <a:custGeom>
            <a:avLst/>
            <a:gdLst/>
            <a:ahLst/>
            <a:cxnLst/>
            <a:rect l="l" t="t" r="r" b="b"/>
            <a:pathLst>
              <a:path w="2560320" h="3590925">
                <a:moveTo>
                  <a:pt x="2442083" y="0"/>
                </a:moveTo>
                <a:lnTo>
                  <a:pt x="118363" y="0"/>
                </a:lnTo>
                <a:lnTo>
                  <a:pt x="66597" y="7403"/>
                </a:lnTo>
                <a:lnTo>
                  <a:pt x="29606" y="29606"/>
                </a:lnTo>
                <a:lnTo>
                  <a:pt x="7403" y="66597"/>
                </a:lnTo>
                <a:lnTo>
                  <a:pt x="0" y="118363"/>
                </a:lnTo>
                <a:lnTo>
                  <a:pt x="0" y="3472218"/>
                </a:lnTo>
                <a:lnTo>
                  <a:pt x="7403" y="3523957"/>
                </a:lnTo>
                <a:lnTo>
                  <a:pt x="29606" y="3560914"/>
                </a:lnTo>
                <a:lnTo>
                  <a:pt x="66597" y="3583089"/>
                </a:lnTo>
                <a:lnTo>
                  <a:pt x="118363" y="3590480"/>
                </a:lnTo>
                <a:lnTo>
                  <a:pt x="2442083" y="3590480"/>
                </a:lnTo>
                <a:lnTo>
                  <a:pt x="2493829" y="3583089"/>
                </a:lnTo>
                <a:lnTo>
                  <a:pt x="2530776" y="3560914"/>
                </a:lnTo>
                <a:lnTo>
                  <a:pt x="2552936" y="3523957"/>
                </a:lnTo>
                <a:lnTo>
                  <a:pt x="2560320" y="3472218"/>
                </a:lnTo>
                <a:lnTo>
                  <a:pt x="2560320" y="118364"/>
                </a:lnTo>
                <a:lnTo>
                  <a:pt x="2552936" y="66597"/>
                </a:lnTo>
                <a:lnTo>
                  <a:pt x="2530776" y="29606"/>
                </a:lnTo>
                <a:lnTo>
                  <a:pt x="2493829" y="7403"/>
                </a:lnTo>
                <a:lnTo>
                  <a:pt x="2442083" y="0"/>
                </a:lnTo>
                <a:close/>
              </a:path>
            </a:pathLst>
          </a:custGeom>
          <a:solidFill>
            <a:srgbClr val="EBC02B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13932" y="1900808"/>
            <a:ext cx="0" cy="1634489"/>
          </a:xfrm>
          <a:custGeom>
            <a:avLst/>
            <a:gdLst/>
            <a:ahLst/>
            <a:cxnLst/>
            <a:rect l="l" t="t" r="r" b="b"/>
            <a:pathLst>
              <a:path w="0" h="1634489">
                <a:moveTo>
                  <a:pt x="0" y="0"/>
                </a:moveTo>
                <a:lnTo>
                  <a:pt x="0" y="1634489"/>
                </a:lnTo>
              </a:path>
            </a:pathLst>
          </a:custGeom>
          <a:ln w="19050">
            <a:solidFill>
              <a:srgbClr val="EBC0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284854" y="2775966"/>
            <a:ext cx="2926715" cy="1737360"/>
          </a:xfrm>
          <a:custGeom>
            <a:avLst/>
            <a:gdLst/>
            <a:ahLst/>
            <a:cxnLst/>
            <a:rect l="l" t="t" r="r" b="b"/>
            <a:pathLst>
              <a:path w="2926715" h="1737360">
                <a:moveTo>
                  <a:pt x="2816352" y="0"/>
                </a:moveTo>
                <a:lnTo>
                  <a:pt x="109727" y="0"/>
                </a:lnTo>
                <a:lnTo>
                  <a:pt x="61721" y="6000"/>
                </a:lnTo>
                <a:lnTo>
                  <a:pt x="27431" y="24002"/>
                </a:lnTo>
                <a:lnTo>
                  <a:pt x="6857" y="54006"/>
                </a:lnTo>
                <a:lnTo>
                  <a:pt x="0" y="96012"/>
                </a:lnTo>
                <a:lnTo>
                  <a:pt x="0" y="1641195"/>
                </a:lnTo>
                <a:lnTo>
                  <a:pt x="6857" y="1683241"/>
                </a:lnTo>
                <a:lnTo>
                  <a:pt x="27431" y="1713272"/>
                </a:lnTo>
                <a:lnTo>
                  <a:pt x="61721" y="1731290"/>
                </a:lnTo>
                <a:lnTo>
                  <a:pt x="109727" y="1737296"/>
                </a:lnTo>
                <a:lnTo>
                  <a:pt x="2816352" y="1737296"/>
                </a:lnTo>
                <a:lnTo>
                  <a:pt x="2864377" y="1731290"/>
                </a:lnTo>
                <a:lnTo>
                  <a:pt x="2898711" y="1713272"/>
                </a:lnTo>
                <a:lnTo>
                  <a:pt x="2919329" y="1683241"/>
                </a:lnTo>
                <a:lnTo>
                  <a:pt x="2926207" y="1641195"/>
                </a:lnTo>
                <a:lnTo>
                  <a:pt x="2926207" y="96012"/>
                </a:lnTo>
                <a:lnTo>
                  <a:pt x="2919329" y="54006"/>
                </a:lnTo>
                <a:lnTo>
                  <a:pt x="2898711" y="24003"/>
                </a:lnTo>
                <a:lnTo>
                  <a:pt x="2864377" y="6000"/>
                </a:lnTo>
                <a:lnTo>
                  <a:pt x="2816352" y="0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97809" y="3241039"/>
            <a:ext cx="0" cy="807720"/>
          </a:xfrm>
          <a:custGeom>
            <a:avLst/>
            <a:gdLst/>
            <a:ahLst/>
            <a:cxnLst/>
            <a:rect l="l" t="t" r="r" b="b"/>
            <a:pathLst>
              <a:path w="0" h="807720">
                <a:moveTo>
                  <a:pt x="0" y="0"/>
                </a:moveTo>
                <a:lnTo>
                  <a:pt x="0" y="807097"/>
                </a:lnTo>
              </a:path>
            </a:pathLst>
          </a:custGeom>
          <a:ln w="1905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9684" y="1387983"/>
            <a:ext cx="0" cy="807085"/>
          </a:xfrm>
          <a:custGeom>
            <a:avLst/>
            <a:gdLst/>
            <a:ahLst/>
            <a:cxnLst/>
            <a:rect l="l" t="t" r="r" b="b"/>
            <a:pathLst>
              <a:path w="0" h="807085">
                <a:moveTo>
                  <a:pt x="0" y="0"/>
                </a:moveTo>
                <a:lnTo>
                  <a:pt x="0" y="807085"/>
                </a:lnTo>
              </a:path>
            </a:pathLst>
          </a:custGeom>
          <a:ln w="1905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297173" y="1387983"/>
            <a:ext cx="0" cy="807085"/>
          </a:xfrm>
          <a:custGeom>
            <a:avLst/>
            <a:gdLst/>
            <a:ahLst/>
            <a:cxnLst/>
            <a:rect l="l" t="t" r="r" b="b"/>
            <a:pathLst>
              <a:path w="0" h="807085">
                <a:moveTo>
                  <a:pt x="0" y="0"/>
                </a:moveTo>
                <a:lnTo>
                  <a:pt x="0" y="807085"/>
                </a:lnTo>
              </a:path>
            </a:pathLst>
          </a:custGeom>
          <a:ln w="1905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9773" y="3241039"/>
            <a:ext cx="0" cy="807720"/>
          </a:xfrm>
          <a:custGeom>
            <a:avLst/>
            <a:gdLst/>
            <a:ahLst/>
            <a:cxnLst/>
            <a:rect l="l" t="t" r="r" b="b"/>
            <a:pathLst>
              <a:path w="0" h="807720">
                <a:moveTo>
                  <a:pt x="0" y="0"/>
                </a:moveTo>
                <a:lnTo>
                  <a:pt x="0" y="807097"/>
                </a:lnTo>
              </a:path>
            </a:pathLst>
          </a:custGeom>
          <a:ln w="1905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60375" y="1131824"/>
            <a:ext cx="2549525" cy="1002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项目背景与目标</a:t>
            </a:r>
            <a:endParaRPr sz="11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在项目申报的</a:t>
            </a:r>
            <a:r>
              <a:rPr dirty="0" sz="850">
                <a:solidFill>
                  <a:srgbClr val="00060F"/>
                </a:solidFill>
                <a:latin typeface="微软雅黑"/>
                <a:cs typeface="微软雅黑"/>
              </a:rPr>
              <a:t>PPT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中，需明确阐述项目的背景和目标</a:t>
            </a:r>
            <a:endParaRPr sz="8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。包括项目的缘起、现状及存在的问题，以及通过项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ct val="135300"/>
              </a:lnSpc>
              <a:spcBef>
                <a:spcPts val="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目实施期望达成的具体目标，以增强评审者对项目重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要性和必要性的理解。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60801" y="1131824"/>
            <a:ext cx="2549525" cy="1002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项目主要内容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400"/>
              </a:lnSpc>
              <a:spcBef>
                <a:spcPts val="78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详细介绍项目的主要内容包括项目设计、实施步骤、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技术路线、资源配置等。这部分内容应具体、详细且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逻辑清晰，确保评审者能够全面了解项目的全貌及其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可行性。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0375" y="2985261"/>
            <a:ext cx="2549525" cy="827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项目创新点与优势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7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强调项目的创新点和优势，包括新技术应用、管理模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式创新、资源配置优化等。这部分内容有助于展示项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目的独特性和竞争优势，提高项目申报的竞争力。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61435" y="2985261"/>
            <a:ext cx="2549525" cy="827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4D8030"/>
                </a:solidFill>
                <a:latin typeface="微软雅黑"/>
                <a:cs typeface="微软雅黑"/>
              </a:rPr>
              <a:t>风险评估与应对措施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7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分析项目可能面临的风险及其影响，并提出相应的风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险控制和应对策略。这显示了项目申报单位对潜在问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题的预见性和处理能力，增加项目的可信度。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93941" y="1775586"/>
            <a:ext cx="2329815" cy="1002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EBC02B"/>
                </a:solidFill>
                <a:latin typeface="微软雅黑"/>
                <a:cs typeface="微软雅黑"/>
              </a:rPr>
              <a:t>项目效益评估</a:t>
            </a:r>
            <a:endParaRPr sz="11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  <a:spcBef>
                <a:spcPts val="7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对项目实施后的经济效益和社会效益进行评估， 包括提升医疗服务质量、降低运营成本、改善患 者满意度等方面。这部分内容有助于证明项目的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积极影响和可持续发展潜力。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35"/>
              </a:spcBef>
            </a:pPr>
            <a:r>
              <a:rPr dirty="0" spc="459"/>
              <a:t>感谢观看</a:t>
            </a:r>
            <a:r>
              <a:rPr dirty="0" spc="30"/>
              <a:t>！</a:t>
            </a:r>
            <a:r>
              <a:rPr dirty="0" spc="-755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4536" y="2602738"/>
            <a:ext cx="207391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60F"/>
                </a:solidFill>
                <a:latin typeface="微软雅黑"/>
                <a:cs typeface="微软雅黑"/>
              </a:rPr>
              <a:t>按机构性质分类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01</a:t>
            </a:r>
          </a:p>
        </p:txBody>
      </p:sp>
      <p:sp>
        <p:nvSpPr>
          <p:cNvPr id="4" name="object 4"/>
          <p:cNvSpPr/>
          <p:nvPr/>
        </p:nvSpPr>
        <p:spPr>
          <a:xfrm>
            <a:off x="4423790" y="3435096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3810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公立卫生机构细分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566795" y="3241548"/>
            <a:ext cx="5181600" cy="0"/>
          </a:xfrm>
          <a:custGeom>
            <a:avLst/>
            <a:gdLst/>
            <a:ahLst/>
            <a:cxnLst/>
            <a:rect l="l" t="t" r="r" b="b"/>
            <a:pathLst>
              <a:path w="5181600" h="0">
                <a:moveTo>
                  <a:pt x="0" y="0"/>
                </a:moveTo>
                <a:lnTo>
                  <a:pt x="5181600" y="0"/>
                </a:lnTo>
              </a:path>
            </a:pathLst>
          </a:custGeom>
          <a:ln w="9778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311" y="1081277"/>
            <a:ext cx="3946525" cy="3659504"/>
          </a:xfrm>
          <a:custGeom>
            <a:avLst/>
            <a:gdLst/>
            <a:ahLst/>
            <a:cxnLst/>
            <a:rect l="l" t="t" r="r" b="b"/>
            <a:pathLst>
              <a:path w="3946525" h="3659504">
                <a:moveTo>
                  <a:pt x="1973110" y="0"/>
                </a:moveTo>
                <a:lnTo>
                  <a:pt x="0" y="3659339"/>
                </a:lnTo>
                <a:lnTo>
                  <a:pt x="3946309" y="3659339"/>
                </a:lnTo>
                <a:lnTo>
                  <a:pt x="197311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56689" y="1789302"/>
            <a:ext cx="807720" cy="0"/>
          </a:xfrm>
          <a:custGeom>
            <a:avLst/>
            <a:gdLst/>
            <a:ahLst/>
            <a:cxnLst/>
            <a:rect l="l" t="t" r="r" b="b"/>
            <a:pathLst>
              <a:path w="807719" h="0">
                <a:moveTo>
                  <a:pt x="0" y="0"/>
                </a:moveTo>
                <a:lnTo>
                  <a:pt x="807593" y="0"/>
                </a:lnTo>
              </a:path>
            </a:pathLst>
          </a:custGeom>
          <a:ln w="5570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47749" y="2526029"/>
            <a:ext cx="1625600" cy="0"/>
          </a:xfrm>
          <a:custGeom>
            <a:avLst/>
            <a:gdLst/>
            <a:ahLst/>
            <a:cxnLst/>
            <a:rect l="l" t="t" r="r" b="b"/>
            <a:pathLst>
              <a:path w="1625600" h="0">
                <a:moveTo>
                  <a:pt x="0" y="0"/>
                </a:moveTo>
                <a:lnTo>
                  <a:pt x="1625473" y="0"/>
                </a:lnTo>
              </a:path>
            </a:pathLst>
          </a:custGeom>
          <a:ln w="5570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54074" y="3262757"/>
            <a:ext cx="2413000" cy="0"/>
          </a:xfrm>
          <a:custGeom>
            <a:avLst/>
            <a:gdLst/>
            <a:ahLst/>
            <a:cxnLst/>
            <a:rect l="l" t="t" r="r" b="b"/>
            <a:pathLst>
              <a:path w="2413000" h="0">
                <a:moveTo>
                  <a:pt x="0" y="0"/>
                </a:moveTo>
                <a:lnTo>
                  <a:pt x="2412720" y="0"/>
                </a:lnTo>
              </a:path>
            </a:pathLst>
          </a:custGeom>
          <a:ln w="5570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5134" y="3990454"/>
            <a:ext cx="3230880" cy="0"/>
          </a:xfrm>
          <a:custGeom>
            <a:avLst/>
            <a:gdLst/>
            <a:ahLst/>
            <a:cxnLst/>
            <a:rect l="l" t="t" r="r" b="b"/>
            <a:pathLst>
              <a:path w="3230879" h="0">
                <a:moveTo>
                  <a:pt x="0" y="0"/>
                </a:moveTo>
                <a:lnTo>
                  <a:pt x="3230600" y="0"/>
                </a:lnTo>
              </a:path>
            </a:pathLst>
          </a:custGeom>
          <a:ln w="5570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240660" y="1365885"/>
            <a:ext cx="2387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0660" y="2006346"/>
            <a:ext cx="2387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40660" y="2753309"/>
            <a:ext cx="238760" cy="2457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0660" y="3464814"/>
            <a:ext cx="2387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40660" y="4241393"/>
            <a:ext cx="23876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5">
                <a:solidFill>
                  <a:srgbClr val="FFFFFF"/>
                </a:solidFill>
                <a:latin typeface="微软雅黑"/>
                <a:cs typeface="微软雅黑"/>
              </a:rPr>
              <a:t>05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88618" y="3967645"/>
            <a:ext cx="7760334" cy="0"/>
          </a:xfrm>
          <a:custGeom>
            <a:avLst/>
            <a:gdLst/>
            <a:ahLst/>
            <a:cxnLst/>
            <a:rect l="l" t="t" r="r" b="b"/>
            <a:pathLst>
              <a:path w="7760334" h="0">
                <a:moveTo>
                  <a:pt x="0" y="0"/>
                </a:moveTo>
                <a:lnTo>
                  <a:pt x="7759776" y="0"/>
                </a:lnTo>
              </a:path>
            </a:pathLst>
          </a:custGeom>
          <a:ln w="9779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694052" y="2491739"/>
            <a:ext cx="7054850" cy="0"/>
          </a:xfrm>
          <a:custGeom>
            <a:avLst/>
            <a:gdLst/>
            <a:ahLst/>
            <a:cxnLst/>
            <a:rect l="l" t="t" r="r" b="b"/>
            <a:pathLst>
              <a:path w="7054850" h="0">
                <a:moveTo>
                  <a:pt x="0" y="0"/>
                </a:moveTo>
                <a:lnTo>
                  <a:pt x="7054342" y="0"/>
                </a:lnTo>
              </a:path>
            </a:pathLst>
          </a:custGeom>
          <a:ln w="9779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74620" y="1766570"/>
            <a:ext cx="6574155" cy="0"/>
          </a:xfrm>
          <a:custGeom>
            <a:avLst/>
            <a:gdLst/>
            <a:ahLst/>
            <a:cxnLst/>
            <a:rect l="l" t="t" r="r" b="b"/>
            <a:pathLst>
              <a:path w="6574155" h="0">
                <a:moveTo>
                  <a:pt x="0" y="0"/>
                </a:moveTo>
                <a:lnTo>
                  <a:pt x="6573774" y="0"/>
                </a:lnTo>
              </a:path>
            </a:pathLst>
          </a:custGeom>
          <a:ln w="9779">
            <a:solidFill>
              <a:srgbClr val="E0E0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715895" y="1336929"/>
            <a:ext cx="90360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公立综合医院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23561" y="1213205"/>
            <a:ext cx="3974465" cy="375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1920" marR="5080" indent="-109855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公立综合医院提供全面的医疗服务，包括内科、外科、妇产科等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多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个科室。其主要 功能是进行高难度的医疗诊治和开展医学研究，通常设有较高的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疗设备标准。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96895" y="2044445"/>
            <a:ext cx="90360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公立专科医院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43017" y="1833263"/>
            <a:ext cx="3755390" cy="551180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45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公立专科医院专注于特定领域的医疗服务，如肿瘤医院、儿童医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院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等。这些机</a:t>
            </a:r>
            <a:endParaRPr sz="85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构拥有专门的医生团队和设备，能够提供专业化的治疗服务，满</a:t>
            </a:r>
            <a:r>
              <a:rPr dirty="0" sz="850">
                <a:solidFill>
                  <a:srgbClr val="00060F"/>
                </a:solidFill>
                <a:latin typeface="微软雅黑"/>
                <a:cs typeface="微软雅黑"/>
              </a:rPr>
              <a:t>足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特定人群的</a:t>
            </a:r>
            <a:endParaRPr sz="85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需求。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18408" y="2782011"/>
            <a:ext cx="119634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spc="-5" b="1">
                <a:solidFill>
                  <a:srgbClr val="00060F"/>
                </a:solidFill>
                <a:latin typeface="微软雅黑"/>
                <a:cs typeface="微软雅黑"/>
              </a:rPr>
              <a:t>社区卫生服务中心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62854" y="2571089"/>
            <a:ext cx="3535679" cy="5511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社区卫生服务中心位于居民社区内，提供基本的医疗服务和预防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保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健。其 特点是便利居民就医，并能够进行健康教育与疾病预防，是基层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疗卫生</a:t>
            </a:r>
            <a:endParaRPr sz="85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的重要组成部分。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21633" y="3520821"/>
            <a:ext cx="75692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乡镇卫生院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81421" y="3309340"/>
            <a:ext cx="3315970" cy="5511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乡镇卫生院负责区域内的基本医疗和公共卫生服务，提供常见病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多 发病的治疗和预防保健。它们在农村地区起到了重要的健康保障</a:t>
            </a:r>
            <a:r>
              <a:rPr dirty="0" sz="850" spc="-5">
                <a:solidFill>
                  <a:srgbClr val="00060F"/>
                </a:solidFill>
                <a:latin typeface="微软雅黑"/>
                <a:cs typeface="微软雅黑"/>
              </a:rPr>
              <a:t>作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用</a:t>
            </a:r>
            <a:endParaRPr sz="85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，提升了基层医疗服务水平。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36796" y="4297476"/>
            <a:ext cx="75692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公立中医院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08701" y="4085335"/>
            <a:ext cx="2988945" cy="5518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>
              <a:lnSpc>
                <a:spcPct val="1355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公立中医院以中医药治疗为主，提供中药处方、针灸等传统疗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法。这类机构不仅注重临床治疗，还承担中医药的研究、教育</a:t>
            </a:r>
            <a:endParaRPr sz="850">
              <a:latin typeface="微软雅黑"/>
              <a:cs typeface="微软雅黑"/>
            </a:endParaRPr>
          </a:p>
          <a:p>
            <a:pPr algn="r" marR="5080">
              <a:lnSpc>
                <a:spcPct val="100000"/>
              </a:lnSpc>
              <a:spcBef>
                <a:spcPts val="3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和推广任务，促进中医药的发展和应用。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私立卫生机构细分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14591" y="1623517"/>
            <a:ext cx="2278253" cy="22782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15286" y="1030477"/>
            <a:ext cx="2809240" cy="365760"/>
          </a:xfrm>
          <a:custGeom>
            <a:avLst/>
            <a:gdLst/>
            <a:ahLst/>
            <a:cxnLst/>
            <a:rect l="l" t="t" r="r" b="b"/>
            <a:pathLst>
              <a:path w="2809240" h="365759">
                <a:moveTo>
                  <a:pt x="2640203" y="0"/>
                </a:moveTo>
                <a:lnTo>
                  <a:pt x="168910" y="0"/>
                </a:lnTo>
                <a:lnTo>
                  <a:pt x="117283" y="5079"/>
                </a:lnTo>
                <a:lnTo>
                  <a:pt x="75052" y="20320"/>
                </a:lnTo>
                <a:lnTo>
                  <a:pt x="42211" y="45719"/>
                </a:lnTo>
                <a:lnTo>
                  <a:pt x="18758" y="81280"/>
                </a:lnTo>
                <a:lnTo>
                  <a:pt x="4689" y="127000"/>
                </a:lnTo>
                <a:lnTo>
                  <a:pt x="0" y="182880"/>
                </a:lnTo>
                <a:lnTo>
                  <a:pt x="4689" y="238760"/>
                </a:lnTo>
                <a:lnTo>
                  <a:pt x="18758" y="284480"/>
                </a:lnTo>
                <a:lnTo>
                  <a:pt x="42211" y="320040"/>
                </a:lnTo>
                <a:lnTo>
                  <a:pt x="75052" y="345440"/>
                </a:lnTo>
                <a:lnTo>
                  <a:pt x="117283" y="360680"/>
                </a:lnTo>
                <a:lnTo>
                  <a:pt x="168910" y="365760"/>
                </a:lnTo>
                <a:lnTo>
                  <a:pt x="2640203" y="365760"/>
                </a:lnTo>
                <a:lnTo>
                  <a:pt x="2691784" y="360680"/>
                </a:lnTo>
                <a:lnTo>
                  <a:pt x="2734004" y="345440"/>
                </a:lnTo>
                <a:lnTo>
                  <a:pt x="2766853" y="320040"/>
                </a:lnTo>
                <a:lnTo>
                  <a:pt x="2790326" y="284480"/>
                </a:lnTo>
                <a:lnTo>
                  <a:pt x="2804415" y="238760"/>
                </a:lnTo>
                <a:lnTo>
                  <a:pt x="2809113" y="182880"/>
                </a:lnTo>
                <a:lnTo>
                  <a:pt x="2804415" y="127000"/>
                </a:lnTo>
                <a:lnTo>
                  <a:pt x="2790326" y="81280"/>
                </a:lnTo>
                <a:lnTo>
                  <a:pt x="2766853" y="45719"/>
                </a:lnTo>
                <a:lnTo>
                  <a:pt x="2734004" y="20320"/>
                </a:lnTo>
                <a:lnTo>
                  <a:pt x="2691784" y="5080"/>
                </a:lnTo>
                <a:lnTo>
                  <a:pt x="2640203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631439" y="1111123"/>
            <a:ext cx="134239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私立医院定义与特点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2395" y="836142"/>
            <a:ext cx="2988310" cy="72707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私立医院是指由个人、企业或非政府组织投资经营的医疗机构</a:t>
            </a:r>
            <a:endParaRPr sz="850">
              <a:latin typeface="微软雅黑"/>
              <a:cs typeface="微软雅黑"/>
            </a:endParaRPr>
          </a:p>
          <a:p>
            <a:pPr algn="just" marL="12700" marR="5080">
              <a:lnSpc>
                <a:spcPct val="135300"/>
              </a:lnSpc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。它们通常提供全面的医疗服务，包括诊疗、手术、康复等。 私立医院在运营模式和服务质量上具有多样化的特点，以满足 不同患者的需求。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31491" y="1805177"/>
            <a:ext cx="2592070" cy="365760"/>
          </a:xfrm>
          <a:custGeom>
            <a:avLst/>
            <a:gdLst/>
            <a:ahLst/>
            <a:cxnLst/>
            <a:rect l="l" t="t" r="r" b="b"/>
            <a:pathLst>
              <a:path w="2592070" h="365760">
                <a:moveTo>
                  <a:pt x="2423160" y="0"/>
                </a:moveTo>
                <a:lnTo>
                  <a:pt x="168910" y="0"/>
                </a:lnTo>
                <a:lnTo>
                  <a:pt x="117283" y="5079"/>
                </a:lnTo>
                <a:lnTo>
                  <a:pt x="75052" y="20319"/>
                </a:lnTo>
                <a:lnTo>
                  <a:pt x="42211" y="45719"/>
                </a:lnTo>
                <a:lnTo>
                  <a:pt x="18758" y="81280"/>
                </a:lnTo>
                <a:lnTo>
                  <a:pt x="4689" y="127000"/>
                </a:lnTo>
                <a:lnTo>
                  <a:pt x="0" y="182880"/>
                </a:lnTo>
                <a:lnTo>
                  <a:pt x="4689" y="238760"/>
                </a:lnTo>
                <a:lnTo>
                  <a:pt x="18758" y="284480"/>
                </a:lnTo>
                <a:lnTo>
                  <a:pt x="42211" y="320040"/>
                </a:lnTo>
                <a:lnTo>
                  <a:pt x="75052" y="345440"/>
                </a:lnTo>
                <a:lnTo>
                  <a:pt x="117283" y="360680"/>
                </a:lnTo>
                <a:lnTo>
                  <a:pt x="168910" y="365760"/>
                </a:lnTo>
                <a:lnTo>
                  <a:pt x="2423160" y="365760"/>
                </a:lnTo>
                <a:lnTo>
                  <a:pt x="2474741" y="360680"/>
                </a:lnTo>
                <a:lnTo>
                  <a:pt x="2516961" y="345440"/>
                </a:lnTo>
                <a:lnTo>
                  <a:pt x="2549810" y="320040"/>
                </a:lnTo>
                <a:lnTo>
                  <a:pt x="2573283" y="284480"/>
                </a:lnTo>
                <a:lnTo>
                  <a:pt x="2587372" y="238760"/>
                </a:lnTo>
                <a:lnTo>
                  <a:pt x="2592070" y="182880"/>
                </a:lnTo>
                <a:lnTo>
                  <a:pt x="2587372" y="127000"/>
                </a:lnTo>
                <a:lnTo>
                  <a:pt x="2573283" y="81280"/>
                </a:lnTo>
                <a:lnTo>
                  <a:pt x="2549810" y="45719"/>
                </a:lnTo>
                <a:lnTo>
                  <a:pt x="2516961" y="20320"/>
                </a:lnTo>
                <a:lnTo>
                  <a:pt x="2474741" y="5080"/>
                </a:lnTo>
                <a:lnTo>
                  <a:pt x="2423160" y="0"/>
                </a:lnTo>
                <a:close/>
              </a:path>
            </a:pathLst>
          </a:custGeom>
          <a:solidFill>
            <a:srgbClr val="EBC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206623" y="1885950"/>
            <a:ext cx="11963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私立诊所服务内容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86527" y="1697852"/>
            <a:ext cx="2988310" cy="552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5400"/>
              </a:lnSpc>
              <a:spcBef>
                <a:spcPts val="10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私立诊所主要提供常见病、慢性病的日常诊疗服务，同时也提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供健康咨询、体检、疫苗接种等预防性医疗服务。私立诊所通 常规模较小，布局灵活，便于社区居民就近获得医疗服务。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35579" y="2579751"/>
            <a:ext cx="2592070" cy="365760"/>
          </a:xfrm>
          <a:custGeom>
            <a:avLst/>
            <a:gdLst/>
            <a:ahLst/>
            <a:cxnLst/>
            <a:rect l="l" t="t" r="r" b="b"/>
            <a:pathLst>
              <a:path w="2592070" h="365760">
                <a:moveTo>
                  <a:pt x="2423160" y="0"/>
                </a:moveTo>
                <a:lnTo>
                  <a:pt x="168910" y="0"/>
                </a:lnTo>
                <a:lnTo>
                  <a:pt x="117328" y="5079"/>
                </a:lnTo>
                <a:lnTo>
                  <a:pt x="75108" y="20319"/>
                </a:lnTo>
                <a:lnTo>
                  <a:pt x="42259" y="45719"/>
                </a:lnTo>
                <a:lnTo>
                  <a:pt x="18786" y="81280"/>
                </a:lnTo>
                <a:lnTo>
                  <a:pt x="4697" y="127000"/>
                </a:lnTo>
                <a:lnTo>
                  <a:pt x="0" y="182880"/>
                </a:lnTo>
                <a:lnTo>
                  <a:pt x="4697" y="238760"/>
                </a:lnTo>
                <a:lnTo>
                  <a:pt x="18786" y="284480"/>
                </a:lnTo>
                <a:lnTo>
                  <a:pt x="42259" y="320040"/>
                </a:lnTo>
                <a:lnTo>
                  <a:pt x="75108" y="345440"/>
                </a:lnTo>
                <a:lnTo>
                  <a:pt x="117328" y="360680"/>
                </a:lnTo>
                <a:lnTo>
                  <a:pt x="168910" y="365760"/>
                </a:lnTo>
                <a:lnTo>
                  <a:pt x="2423160" y="365760"/>
                </a:lnTo>
                <a:lnTo>
                  <a:pt x="2474786" y="360680"/>
                </a:lnTo>
                <a:lnTo>
                  <a:pt x="2517017" y="345440"/>
                </a:lnTo>
                <a:lnTo>
                  <a:pt x="2549858" y="320040"/>
                </a:lnTo>
                <a:lnTo>
                  <a:pt x="2573311" y="284480"/>
                </a:lnTo>
                <a:lnTo>
                  <a:pt x="2587380" y="238760"/>
                </a:lnTo>
                <a:lnTo>
                  <a:pt x="2592070" y="182880"/>
                </a:lnTo>
                <a:lnTo>
                  <a:pt x="2587380" y="127000"/>
                </a:lnTo>
                <a:lnTo>
                  <a:pt x="2573311" y="81280"/>
                </a:lnTo>
                <a:lnTo>
                  <a:pt x="2549858" y="45719"/>
                </a:lnTo>
                <a:lnTo>
                  <a:pt x="2517017" y="20320"/>
                </a:lnTo>
                <a:lnTo>
                  <a:pt x="2474786" y="5080"/>
                </a:lnTo>
                <a:lnTo>
                  <a:pt x="242316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403472" y="2660650"/>
            <a:ext cx="11963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私立药店运营模式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34411" y="3354323"/>
            <a:ext cx="2592070" cy="365760"/>
          </a:xfrm>
          <a:custGeom>
            <a:avLst/>
            <a:gdLst/>
            <a:ahLst/>
            <a:cxnLst/>
            <a:rect l="l" t="t" r="r" b="b"/>
            <a:pathLst>
              <a:path w="2592070" h="365760">
                <a:moveTo>
                  <a:pt x="2423033" y="0"/>
                </a:moveTo>
                <a:lnTo>
                  <a:pt x="168910" y="0"/>
                </a:lnTo>
                <a:lnTo>
                  <a:pt x="117283" y="5079"/>
                </a:lnTo>
                <a:lnTo>
                  <a:pt x="75052" y="20319"/>
                </a:lnTo>
                <a:lnTo>
                  <a:pt x="42211" y="45719"/>
                </a:lnTo>
                <a:lnTo>
                  <a:pt x="18758" y="81280"/>
                </a:lnTo>
                <a:lnTo>
                  <a:pt x="4689" y="127000"/>
                </a:lnTo>
                <a:lnTo>
                  <a:pt x="0" y="182880"/>
                </a:lnTo>
                <a:lnTo>
                  <a:pt x="4689" y="238760"/>
                </a:lnTo>
                <a:lnTo>
                  <a:pt x="18758" y="284480"/>
                </a:lnTo>
                <a:lnTo>
                  <a:pt x="42211" y="320040"/>
                </a:lnTo>
                <a:lnTo>
                  <a:pt x="75052" y="345440"/>
                </a:lnTo>
                <a:lnTo>
                  <a:pt x="117283" y="360680"/>
                </a:lnTo>
                <a:lnTo>
                  <a:pt x="168910" y="365760"/>
                </a:lnTo>
                <a:lnTo>
                  <a:pt x="2423033" y="365760"/>
                </a:lnTo>
                <a:lnTo>
                  <a:pt x="2474659" y="360680"/>
                </a:lnTo>
                <a:lnTo>
                  <a:pt x="2516890" y="345440"/>
                </a:lnTo>
                <a:lnTo>
                  <a:pt x="2549731" y="320040"/>
                </a:lnTo>
                <a:lnTo>
                  <a:pt x="2573184" y="284480"/>
                </a:lnTo>
                <a:lnTo>
                  <a:pt x="2587253" y="238760"/>
                </a:lnTo>
                <a:lnTo>
                  <a:pt x="2591943" y="182880"/>
                </a:lnTo>
                <a:lnTo>
                  <a:pt x="2587253" y="127000"/>
                </a:lnTo>
                <a:lnTo>
                  <a:pt x="2573184" y="81280"/>
                </a:lnTo>
                <a:lnTo>
                  <a:pt x="2549731" y="45719"/>
                </a:lnTo>
                <a:lnTo>
                  <a:pt x="2516890" y="20320"/>
                </a:lnTo>
                <a:lnTo>
                  <a:pt x="2474659" y="5080"/>
                </a:lnTo>
                <a:lnTo>
                  <a:pt x="2423033" y="0"/>
                </a:lnTo>
                <a:close/>
              </a:path>
            </a:pathLst>
          </a:custGeom>
          <a:solidFill>
            <a:srgbClr val="EBC0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133470" y="3435477"/>
            <a:ext cx="134239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私立实验室检测服务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15286" y="4128973"/>
            <a:ext cx="2809240" cy="365760"/>
          </a:xfrm>
          <a:custGeom>
            <a:avLst/>
            <a:gdLst/>
            <a:ahLst/>
            <a:cxnLst/>
            <a:rect l="l" t="t" r="r" b="b"/>
            <a:pathLst>
              <a:path w="2809240" h="365760">
                <a:moveTo>
                  <a:pt x="2640203" y="0"/>
                </a:moveTo>
                <a:lnTo>
                  <a:pt x="168910" y="0"/>
                </a:lnTo>
                <a:lnTo>
                  <a:pt x="117283" y="5080"/>
                </a:lnTo>
                <a:lnTo>
                  <a:pt x="75052" y="20320"/>
                </a:lnTo>
                <a:lnTo>
                  <a:pt x="42211" y="45720"/>
                </a:lnTo>
                <a:lnTo>
                  <a:pt x="18758" y="81280"/>
                </a:lnTo>
                <a:lnTo>
                  <a:pt x="4689" y="127000"/>
                </a:lnTo>
                <a:lnTo>
                  <a:pt x="0" y="182880"/>
                </a:lnTo>
                <a:lnTo>
                  <a:pt x="4689" y="238760"/>
                </a:lnTo>
                <a:lnTo>
                  <a:pt x="18758" y="284480"/>
                </a:lnTo>
                <a:lnTo>
                  <a:pt x="42211" y="320040"/>
                </a:lnTo>
                <a:lnTo>
                  <a:pt x="75052" y="345440"/>
                </a:lnTo>
                <a:lnTo>
                  <a:pt x="117283" y="360680"/>
                </a:lnTo>
                <a:lnTo>
                  <a:pt x="168910" y="365760"/>
                </a:lnTo>
                <a:lnTo>
                  <a:pt x="2640203" y="365760"/>
                </a:lnTo>
                <a:lnTo>
                  <a:pt x="2691784" y="360680"/>
                </a:lnTo>
                <a:lnTo>
                  <a:pt x="2734004" y="345440"/>
                </a:lnTo>
                <a:lnTo>
                  <a:pt x="2766853" y="320040"/>
                </a:lnTo>
                <a:lnTo>
                  <a:pt x="2790326" y="284480"/>
                </a:lnTo>
                <a:lnTo>
                  <a:pt x="2804415" y="238760"/>
                </a:lnTo>
                <a:lnTo>
                  <a:pt x="2809113" y="182880"/>
                </a:lnTo>
                <a:lnTo>
                  <a:pt x="2804415" y="127000"/>
                </a:lnTo>
                <a:lnTo>
                  <a:pt x="2790326" y="81280"/>
                </a:lnTo>
                <a:lnTo>
                  <a:pt x="2766853" y="45720"/>
                </a:lnTo>
                <a:lnTo>
                  <a:pt x="2734004" y="20320"/>
                </a:lnTo>
                <a:lnTo>
                  <a:pt x="2691784" y="5080"/>
                </a:lnTo>
                <a:lnTo>
                  <a:pt x="2640203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557652" y="4210303"/>
            <a:ext cx="148844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私立卫生机构市场优势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92014" y="2386221"/>
            <a:ext cx="3468370" cy="22764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492759" marR="5080">
              <a:lnSpc>
                <a:spcPct val="1354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私立药店以销售药品和健康产品为主要业务，同时提供健康咨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询、药物使用指导等增值服务。它们通过线上线下渠道进行销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售，满足消费者的多样化需求，并注重提供个性化的用药建议 和管理。</a:t>
            </a:r>
            <a:endParaRPr sz="850">
              <a:latin typeface="微软雅黑"/>
              <a:cs typeface="微软雅黑"/>
            </a:endParaRPr>
          </a:p>
          <a:p>
            <a:pPr algn="just" marL="300355" marR="196850">
              <a:lnSpc>
                <a:spcPct val="135400"/>
              </a:lnSpc>
              <a:spcBef>
                <a:spcPts val="58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私立实验室主要为医疗机构、企事业单位和个人提供各类医学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检测服务，包括血液检查、病理分析、基因检测等。它们通常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具备先进的检测设备和技术，能够快速准确地提供检测结果，  服务于广泛的客户群体。</a:t>
            </a:r>
            <a:endParaRPr sz="850">
              <a:latin typeface="微软雅黑"/>
              <a:cs typeface="微软雅黑"/>
            </a:endParaRPr>
          </a:p>
          <a:p>
            <a:pPr algn="just" marL="12700" marR="485775">
              <a:lnSpc>
                <a:spcPct val="135400"/>
              </a:lnSpc>
              <a:spcBef>
                <a:spcPts val="57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私立卫生机构凭借其灵活性和创新性在市场中具有显著优势。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它们能够快速响应市场需求变化，提供差异化的医疗服务，增 强用户体验。同时，私立机构在管理效率和成本控制方面的优 势，使其在竞争中占据有利地位。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95402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非营利性卫生机构特点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937310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44055" y="1919223"/>
            <a:ext cx="726440" cy="0"/>
          </a:xfrm>
          <a:custGeom>
            <a:avLst/>
            <a:gdLst/>
            <a:ahLst/>
            <a:cxnLst/>
            <a:rect l="l" t="t" r="r" b="b"/>
            <a:pathLst>
              <a:path w="726440" h="0">
                <a:moveTo>
                  <a:pt x="0" y="0"/>
                </a:moveTo>
                <a:lnTo>
                  <a:pt x="725881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2170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80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75510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798823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79" y="2251964"/>
                </a:lnTo>
                <a:lnTo>
                  <a:pt x="1554479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22138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80" y="2251964"/>
                </a:lnTo>
                <a:lnTo>
                  <a:pt x="1554480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045452" y="2125992"/>
            <a:ext cx="1554480" cy="2252345"/>
          </a:xfrm>
          <a:custGeom>
            <a:avLst/>
            <a:gdLst/>
            <a:ahLst/>
            <a:cxnLst/>
            <a:rect l="l" t="t" r="r" b="b"/>
            <a:pathLst>
              <a:path w="1554479" h="2252345">
                <a:moveTo>
                  <a:pt x="0" y="2251964"/>
                </a:moveTo>
                <a:lnTo>
                  <a:pt x="1554479" y="2251964"/>
                </a:lnTo>
                <a:lnTo>
                  <a:pt x="1554479" y="0"/>
                </a:lnTo>
                <a:lnTo>
                  <a:pt x="0" y="0"/>
                </a:lnTo>
                <a:lnTo>
                  <a:pt x="0" y="2251964"/>
                </a:lnTo>
                <a:close/>
              </a:path>
            </a:pathLst>
          </a:custGeom>
          <a:solidFill>
            <a:srgbClr val="4D803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70278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71241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72203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10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273165" y="1919223"/>
            <a:ext cx="1400810" cy="0"/>
          </a:xfrm>
          <a:custGeom>
            <a:avLst/>
            <a:gdLst/>
            <a:ahLst/>
            <a:cxnLst/>
            <a:rect l="l" t="t" r="r" b="b"/>
            <a:pathLst>
              <a:path w="1400809" h="0">
                <a:moveTo>
                  <a:pt x="0" y="0"/>
                </a:moveTo>
                <a:lnTo>
                  <a:pt x="1400556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74127" y="1919223"/>
            <a:ext cx="725805" cy="0"/>
          </a:xfrm>
          <a:custGeom>
            <a:avLst/>
            <a:gdLst/>
            <a:ahLst/>
            <a:cxnLst/>
            <a:rect l="l" t="t" r="r" b="b"/>
            <a:pathLst>
              <a:path w="725804" h="0">
                <a:moveTo>
                  <a:pt x="0" y="0"/>
                </a:moveTo>
                <a:lnTo>
                  <a:pt x="725805" y="0"/>
                </a:lnTo>
              </a:path>
            </a:pathLst>
          </a:custGeom>
          <a:ln w="9525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37460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37659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37859" y="1041653"/>
            <a:ext cx="914399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38059" y="1041653"/>
            <a:ext cx="9144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46428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44545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42586" y="1219961"/>
            <a:ext cx="260985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40882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39050" y="1219961"/>
            <a:ext cx="260350" cy="2673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550" spc="10">
                <a:solidFill>
                  <a:srgbClr val="FFFFFF"/>
                </a:solidFill>
                <a:latin typeface="微软雅黑"/>
                <a:cs typeface="微软雅黑"/>
              </a:rPr>
              <a:t>05</a:t>
            </a:r>
            <a:endParaRPr sz="15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24229" y="2596388"/>
            <a:ext cx="6108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目标导向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3638" y="2935960"/>
            <a:ext cx="1232535" cy="90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非营利性卫生机构以社会 效益为导向，关注公众健 康需求，旨在提供公平、 可及的医疗服务，而非追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求经济利益。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47950" y="2596388"/>
            <a:ext cx="6108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资金来源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37307" y="2935960"/>
            <a:ext cx="1232535" cy="90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主要依赖政府拨款、社会 捐赠和慈善基金等多元化 资金支持，这些渠道确保 了机构在运营和服务质量 </a:t>
            </a: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上的持续投入。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71517" y="2596388"/>
            <a:ext cx="6108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管理结构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61003" y="2935960"/>
            <a:ext cx="1232535" cy="90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通常由理事会或董事会进 行管理，强调透明与公正</a:t>
            </a:r>
            <a:endParaRPr sz="850">
              <a:latin typeface="微软雅黑"/>
              <a:cs typeface="微软雅黑"/>
            </a:endParaRPr>
          </a:p>
          <a:p>
            <a:pPr algn="ctr" marL="12700" marR="5080">
              <a:lnSpc>
                <a:spcPct val="135300"/>
              </a:lnSpc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，确保资源的有效分配和 使用，提升机构的公信力</a:t>
            </a:r>
            <a:endParaRPr sz="85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和社会认可度。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94959" y="2596388"/>
            <a:ext cx="6108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服务对象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584316" y="2935960"/>
            <a:ext cx="1232535" cy="90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35300"/>
              </a:lnSpc>
              <a:spcBef>
                <a:spcPts val="95"/>
              </a:spcBef>
            </a:pP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重点服务于低收入群体、 特殊病患及社区居民，通 过提供基本医疗和公共卫 生服务，保障弱势群体的 </a:t>
            </a:r>
            <a:r>
              <a:rPr dirty="0" sz="850" spc="10">
                <a:solidFill>
                  <a:srgbClr val="FFFFFF"/>
                </a:solidFill>
                <a:latin typeface="微软雅黑"/>
                <a:cs typeface="微软雅黑"/>
              </a:rPr>
              <a:t>健康权益。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18654" y="2596388"/>
            <a:ext cx="61087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00060F"/>
                </a:solidFill>
                <a:latin typeface="微软雅黑"/>
                <a:cs typeface="微软雅黑"/>
              </a:rPr>
              <a:t>政策支持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08011" y="2935960"/>
            <a:ext cx="1232535" cy="90233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享有税收减免等政策支持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ct val="135300"/>
              </a:lnSpc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，鼓励其持续发展，同时 促进社会公益事业的发展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ts val="1380"/>
              </a:lnSpc>
              <a:spcBef>
                <a:spcPts val="10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，体现了国家对非营利性 卫生机构的重视和支持。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661285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营利性卫生机构特点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978357" y="2833242"/>
            <a:ext cx="2032000" cy="510540"/>
          </a:xfrm>
          <a:custGeom>
            <a:avLst/>
            <a:gdLst/>
            <a:ahLst/>
            <a:cxnLst/>
            <a:rect l="l" t="t" r="r" b="b"/>
            <a:pathLst>
              <a:path w="2032000" h="510539">
                <a:moveTo>
                  <a:pt x="1949119" y="0"/>
                </a:moveTo>
                <a:lnTo>
                  <a:pt x="82715" y="0"/>
                </a:lnTo>
                <a:lnTo>
                  <a:pt x="46527" y="6022"/>
                </a:lnTo>
                <a:lnTo>
                  <a:pt x="20678" y="24082"/>
                </a:lnTo>
                <a:lnTo>
                  <a:pt x="5169" y="54167"/>
                </a:lnTo>
                <a:lnTo>
                  <a:pt x="0" y="96265"/>
                </a:lnTo>
                <a:lnTo>
                  <a:pt x="0" y="414273"/>
                </a:lnTo>
                <a:lnTo>
                  <a:pt x="5169" y="456372"/>
                </a:lnTo>
                <a:lnTo>
                  <a:pt x="20678" y="486457"/>
                </a:lnTo>
                <a:lnTo>
                  <a:pt x="46527" y="504517"/>
                </a:lnTo>
                <a:lnTo>
                  <a:pt x="82715" y="510540"/>
                </a:lnTo>
                <a:lnTo>
                  <a:pt x="1949119" y="510540"/>
                </a:lnTo>
                <a:lnTo>
                  <a:pt x="1985290" y="504517"/>
                </a:lnTo>
                <a:lnTo>
                  <a:pt x="2011127" y="486457"/>
                </a:lnTo>
                <a:lnTo>
                  <a:pt x="2026629" y="456372"/>
                </a:lnTo>
                <a:lnTo>
                  <a:pt x="2031796" y="414273"/>
                </a:lnTo>
                <a:lnTo>
                  <a:pt x="2031796" y="96266"/>
                </a:lnTo>
                <a:lnTo>
                  <a:pt x="2026629" y="54167"/>
                </a:lnTo>
                <a:lnTo>
                  <a:pt x="2011127" y="24082"/>
                </a:lnTo>
                <a:lnTo>
                  <a:pt x="1985290" y="6022"/>
                </a:lnTo>
                <a:lnTo>
                  <a:pt x="194911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47188" y="2833242"/>
            <a:ext cx="545465" cy="510540"/>
          </a:xfrm>
          <a:custGeom>
            <a:avLst/>
            <a:gdLst/>
            <a:ahLst/>
            <a:cxnLst/>
            <a:rect l="l" t="t" r="r" b="b"/>
            <a:pathLst>
              <a:path w="545464" h="510539">
                <a:moveTo>
                  <a:pt x="381507" y="0"/>
                </a:moveTo>
                <a:lnTo>
                  <a:pt x="0" y="0"/>
                </a:lnTo>
                <a:lnTo>
                  <a:pt x="0" y="510540"/>
                </a:lnTo>
                <a:lnTo>
                  <a:pt x="381507" y="510540"/>
                </a:lnTo>
                <a:lnTo>
                  <a:pt x="544956" y="255270"/>
                </a:lnTo>
                <a:lnTo>
                  <a:pt x="38150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4436" y="2833242"/>
            <a:ext cx="439420" cy="510540"/>
          </a:xfrm>
          <a:custGeom>
            <a:avLst/>
            <a:gdLst/>
            <a:ahLst/>
            <a:cxnLst/>
            <a:rect l="l" t="t" r="r" b="b"/>
            <a:pathLst>
              <a:path w="439419" h="510539">
                <a:moveTo>
                  <a:pt x="384048" y="0"/>
                </a:moveTo>
                <a:lnTo>
                  <a:pt x="54864" y="0"/>
                </a:lnTo>
                <a:lnTo>
                  <a:pt x="30860" y="3998"/>
                </a:lnTo>
                <a:lnTo>
                  <a:pt x="13716" y="15986"/>
                </a:lnTo>
                <a:lnTo>
                  <a:pt x="3429" y="35950"/>
                </a:lnTo>
                <a:lnTo>
                  <a:pt x="0" y="63881"/>
                </a:lnTo>
                <a:lnTo>
                  <a:pt x="0" y="446659"/>
                </a:lnTo>
                <a:lnTo>
                  <a:pt x="3428" y="474589"/>
                </a:lnTo>
                <a:lnTo>
                  <a:pt x="13716" y="494553"/>
                </a:lnTo>
                <a:lnTo>
                  <a:pt x="30861" y="506541"/>
                </a:lnTo>
                <a:lnTo>
                  <a:pt x="54864" y="510540"/>
                </a:lnTo>
                <a:lnTo>
                  <a:pt x="384048" y="510540"/>
                </a:lnTo>
                <a:lnTo>
                  <a:pt x="408051" y="506541"/>
                </a:lnTo>
                <a:lnTo>
                  <a:pt x="425196" y="494553"/>
                </a:lnTo>
                <a:lnTo>
                  <a:pt x="435483" y="474589"/>
                </a:lnTo>
                <a:lnTo>
                  <a:pt x="438912" y="446659"/>
                </a:lnTo>
                <a:lnTo>
                  <a:pt x="438912" y="63881"/>
                </a:lnTo>
                <a:lnTo>
                  <a:pt x="435483" y="35950"/>
                </a:lnTo>
                <a:lnTo>
                  <a:pt x="425196" y="15986"/>
                </a:lnTo>
                <a:lnTo>
                  <a:pt x="408051" y="3998"/>
                </a:lnTo>
                <a:lnTo>
                  <a:pt x="384048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785361" y="2833242"/>
            <a:ext cx="2032000" cy="510540"/>
          </a:xfrm>
          <a:custGeom>
            <a:avLst/>
            <a:gdLst/>
            <a:ahLst/>
            <a:cxnLst/>
            <a:rect l="l" t="t" r="r" b="b"/>
            <a:pathLst>
              <a:path w="2032000" h="510539">
                <a:moveTo>
                  <a:pt x="1949069" y="0"/>
                </a:moveTo>
                <a:lnTo>
                  <a:pt x="82676" y="0"/>
                </a:lnTo>
                <a:lnTo>
                  <a:pt x="46505" y="6022"/>
                </a:lnTo>
                <a:lnTo>
                  <a:pt x="20669" y="24082"/>
                </a:lnTo>
                <a:lnTo>
                  <a:pt x="5167" y="54167"/>
                </a:lnTo>
                <a:lnTo>
                  <a:pt x="0" y="96265"/>
                </a:lnTo>
                <a:lnTo>
                  <a:pt x="0" y="414273"/>
                </a:lnTo>
                <a:lnTo>
                  <a:pt x="5167" y="456372"/>
                </a:lnTo>
                <a:lnTo>
                  <a:pt x="20669" y="486457"/>
                </a:lnTo>
                <a:lnTo>
                  <a:pt x="46505" y="504517"/>
                </a:lnTo>
                <a:lnTo>
                  <a:pt x="82676" y="510540"/>
                </a:lnTo>
                <a:lnTo>
                  <a:pt x="1949069" y="510540"/>
                </a:lnTo>
                <a:lnTo>
                  <a:pt x="1985240" y="504517"/>
                </a:lnTo>
                <a:lnTo>
                  <a:pt x="2011076" y="486457"/>
                </a:lnTo>
                <a:lnTo>
                  <a:pt x="2026578" y="456372"/>
                </a:lnTo>
                <a:lnTo>
                  <a:pt x="2031745" y="414273"/>
                </a:lnTo>
                <a:lnTo>
                  <a:pt x="2031745" y="96266"/>
                </a:lnTo>
                <a:lnTo>
                  <a:pt x="2026578" y="54167"/>
                </a:lnTo>
                <a:lnTo>
                  <a:pt x="2011076" y="24082"/>
                </a:lnTo>
                <a:lnTo>
                  <a:pt x="1985240" y="6022"/>
                </a:lnTo>
                <a:lnTo>
                  <a:pt x="194906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454269" y="2833242"/>
            <a:ext cx="545465" cy="510540"/>
          </a:xfrm>
          <a:custGeom>
            <a:avLst/>
            <a:gdLst/>
            <a:ahLst/>
            <a:cxnLst/>
            <a:rect l="l" t="t" r="r" b="b"/>
            <a:pathLst>
              <a:path w="545464" h="510539">
                <a:moveTo>
                  <a:pt x="381380" y="0"/>
                </a:moveTo>
                <a:lnTo>
                  <a:pt x="0" y="0"/>
                </a:lnTo>
                <a:lnTo>
                  <a:pt x="0" y="510540"/>
                </a:lnTo>
                <a:lnTo>
                  <a:pt x="381380" y="510540"/>
                </a:lnTo>
                <a:lnTo>
                  <a:pt x="544956" y="255270"/>
                </a:lnTo>
                <a:lnTo>
                  <a:pt x="38138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1491" y="2833242"/>
            <a:ext cx="439420" cy="510540"/>
          </a:xfrm>
          <a:custGeom>
            <a:avLst/>
            <a:gdLst/>
            <a:ahLst/>
            <a:cxnLst/>
            <a:rect l="l" t="t" r="r" b="b"/>
            <a:pathLst>
              <a:path w="439420" h="510539">
                <a:moveTo>
                  <a:pt x="384047" y="0"/>
                </a:moveTo>
                <a:lnTo>
                  <a:pt x="54863" y="0"/>
                </a:lnTo>
                <a:lnTo>
                  <a:pt x="30860" y="3998"/>
                </a:lnTo>
                <a:lnTo>
                  <a:pt x="13715" y="15986"/>
                </a:lnTo>
                <a:lnTo>
                  <a:pt x="3428" y="35950"/>
                </a:lnTo>
                <a:lnTo>
                  <a:pt x="0" y="63881"/>
                </a:lnTo>
                <a:lnTo>
                  <a:pt x="0" y="446659"/>
                </a:lnTo>
                <a:lnTo>
                  <a:pt x="3428" y="474589"/>
                </a:lnTo>
                <a:lnTo>
                  <a:pt x="13715" y="494553"/>
                </a:lnTo>
                <a:lnTo>
                  <a:pt x="30860" y="506541"/>
                </a:lnTo>
                <a:lnTo>
                  <a:pt x="54863" y="510540"/>
                </a:lnTo>
                <a:lnTo>
                  <a:pt x="384047" y="510540"/>
                </a:lnTo>
                <a:lnTo>
                  <a:pt x="408050" y="506541"/>
                </a:lnTo>
                <a:lnTo>
                  <a:pt x="425195" y="494553"/>
                </a:lnTo>
                <a:lnTo>
                  <a:pt x="435482" y="474589"/>
                </a:lnTo>
                <a:lnTo>
                  <a:pt x="438911" y="446659"/>
                </a:lnTo>
                <a:lnTo>
                  <a:pt x="438911" y="63881"/>
                </a:lnTo>
                <a:lnTo>
                  <a:pt x="435482" y="35950"/>
                </a:lnTo>
                <a:lnTo>
                  <a:pt x="425195" y="15986"/>
                </a:lnTo>
                <a:lnTo>
                  <a:pt x="408050" y="3998"/>
                </a:lnTo>
                <a:lnTo>
                  <a:pt x="38404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553454" y="2833116"/>
            <a:ext cx="2032000" cy="511175"/>
          </a:xfrm>
          <a:custGeom>
            <a:avLst/>
            <a:gdLst/>
            <a:ahLst/>
            <a:cxnLst/>
            <a:rect l="l" t="t" r="r" b="b"/>
            <a:pathLst>
              <a:path w="2032000" h="511175">
                <a:moveTo>
                  <a:pt x="1943227" y="0"/>
                </a:moveTo>
                <a:lnTo>
                  <a:pt x="88646" y="0"/>
                </a:lnTo>
                <a:lnTo>
                  <a:pt x="49881" y="6004"/>
                </a:lnTo>
                <a:lnTo>
                  <a:pt x="22177" y="24034"/>
                </a:lnTo>
                <a:lnTo>
                  <a:pt x="5546" y="54113"/>
                </a:lnTo>
                <a:lnTo>
                  <a:pt x="0" y="96265"/>
                </a:lnTo>
                <a:lnTo>
                  <a:pt x="0" y="414528"/>
                </a:lnTo>
                <a:lnTo>
                  <a:pt x="5546" y="456680"/>
                </a:lnTo>
                <a:lnTo>
                  <a:pt x="22177" y="486759"/>
                </a:lnTo>
                <a:lnTo>
                  <a:pt x="49881" y="504789"/>
                </a:lnTo>
                <a:lnTo>
                  <a:pt x="88646" y="510794"/>
                </a:lnTo>
                <a:lnTo>
                  <a:pt x="1943227" y="510794"/>
                </a:lnTo>
                <a:lnTo>
                  <a:pt x="1981991" y="504789"/>
                </a:lnTo>
                <a:lnTo>
                  <a:pt x="2009695" y="486759"/>
                </a:lnTo>
                <a:lnTo>
                  <a:pt x="2026326" y="456680"/>
                </a:lnTo>
                <a:lnTo>
                  <a:pt x="2031873" y="414528"/>
                </a:lnTo>
                <a:lnTo>
                  <a:pt x="2031873" y="96266"/>
                </a:lnTo>
                <a:lnTo>
                  <a:pt x="2026326" y="54113"/>
                </a:lnTo>
                <a:lnTo>
                  <a:pt x="2009695" y="24034"/>
                </a:lnTo>
                <a:lnTo>
                  <a:pt x="1981991" y="6004"/>
                </a:lnTo>
                <a:lnTo>
                  <a:pt x="194322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222360" y="2833242"/>
            <a:ext cx="545465" cy="510540"/>
          </a:xfrm>
          <a:custGeom>
            <a:avLst/>
            <a:gdLst/>
            <a:ahLst/>
            <a:cxnLst/>
            <a:rect l="l" t="t" r="r" b="b"/>
            <a:pathLst>
              <a:path w="545465" h="510539">
                <a:moveTo>
                  <a:pt x="381507" y="0"/>
                </a:moveTo>
                <a:lnTo>
                  <a:pt x="0" y="0"/>
                </a:lnTo>
                <a:lnTo>
                  <a:pt x="0" y="510540"/>
                </a:lnTo>
                <a:lnTo>
                  <a:pt x="381507" y="510540"/>
                </a:lnTo>
                <a:lnTo>
                  <a:pt x="544956" y="255270"/>
                </a:lnTo>
                <a:lnTo>
                  <a:pt x="38150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69584" y="2833242"/>
            <a:ext cx="439420" cy="510540"/>
          </a:xfrm>
          <a:custGeom>
            <a:avLst/>
            <a:gdLst/>
            <a:ahLst/>
            <a:cxnLst/>
            <a:rect l="l" t="t" r="r" b="b"/>
            <a:pathLst>
              <a:path w="439420" h="510539">
                <a:moveTo>
                  <a:pt x="384047" y="0"/>
                </a:moveTo>
                <a:lnTo>
                  <a:pt x="54863" y="0"/>
                </a:lnTo>
                <a:lnTo>
                  <a:pt x="30860" y="3998"/>
                </a:lnTo>
                <a:lnTo>
                  <a:pt x="13715" y="15986"/>
                </a:lnTo>
                <a:lnTo>
                  <a:pt x="3428" y="35950"/>
                </a:lnTo>
                <a:lnTo>
                  <a:pt x="0" y="63881"/>
                </a:lnTo>
                <a:lnTo>
                  <a:pt x="0" y="446659"/>
                </a:lnTo>
                <a:lnTo>
                  <a:pt x="3428" y="474589"/>
                </a:lnTo>
                <a:lnTo>
                  <a:pt x="13715" y="494553"/>
                </a:lnTo>
                <a:lnTo>
                  <a:pt x="30860" y="506541"/>
                </a:lnTo>
                <a:lnTo>
                  <a:pt x="54863" y="510540"/>
                </a:lnTo>
                <a:lnTo>
                  <a:pt x="384047" y="510540"/>
                </a:lnTo>
                <a:lnTo>
                  <a:pt x="408050" y="506541"/>
                </a:lnTo>
                <a:lnTo>
                  <a:pt x="425195" y="494553"/>
                </a:lnTo>
                <a:lnTo>
                  <a:pt x="435482" y="474589"/>
                </a:lnTo>
                <a:lnTo>
                  <a:pt x="438911" y="446659"/>
                </a:lnTo>
                <a:lnTo>
                  <a:pt x="438911" y="63881"/>
                </a:lnTo>
                <a:lnTo>
                  <a:pt x="435482" y="35950"/>
                </a:lnTo>
                <a:lnTo>
                  <a:pt x="425195" y="15986"/>
                </a:lnTo>
                <a:lnTo>
                  <a:pt x="408050" y="3998"/>
                </a:lnTo>
                <a:lnTo>
                  <a:pt x="38404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257805" y="1052067"/>
            <a:ext cx="2032000" cy="520700"/>
          </a:xfrm>
          <a:custGeom>
            <a:avLst/>
            <a:gdLst/>
            <a:ahLst/>
            <a:cxnLst/>
            <a:rect l="l" t="t" r="r" b="b"/>
            <a:pathLst>
              <a:path w="2032000" h="520700">
                <a:moveTo>
                  <a:pt x="1949069" y="0"/>
                </a:moveTo>
                <a:lnTo>
                  <a:pt x="82804" y="0"/>
                </a:lnTo>
                <a:lnTo>
                  <a:pt x="46559" y="6141"/>
                </a:lnTo>
                <a:lnTo>
                  <a:pt x="20685" y="24558"/>
                </a:lnTo>
                <a:lnTo>
                  <a:pt x="5169" y="55239"/>
                </a:lnTo>
                <a:lnTo>
                  <a:pt x="0" y="98171"/>
                </a:lnTo>
                <a:lnTo>
                  <a:pt x="0" y="422529"/>
                </a:lnTo>
                <a:lnTo>
                  <a:pt x="5169" y="465460"/>
                </a:lnTo>
                <a:lnTo>
                  <a:pt x="20685" y="496141"/>
                </a:lnTo>
                <a:lnTo>
                  <a:pt x="46559" y="514558"/>
                </a:lnTo>
                <a:lnTo>
                  <a:pt x="82804" y="520700"/>
                </a:lnTo>
                <a:lnTo>
                  <a:pt x="1949069" y="520700"/>
                </a:lnTo>
                <a:lnTo>
                  <a:pt x="1985313" y="514558"/>
                </a:lnTo>
                <a:lnTo>
                  <a:pt x="2011187" y="496141"/>
                </a:lnTo>
                <a:lnTo>
                  <a:pt x="2026703" y="465460"/>
                </a:lnTo>
                <a:lnTo>
                  <a:pt x="2031873" y="422529"/>
                </a:lnTo>
                <a:lnTo>
                  <a:pt x="2031873" y="98171"/>
                </a:lnTo>
                <a:lnTo>
                  <a:pt x="2026703" y="55239"/>
                </a:lnTo>
                <a:lnTo>
                  <a:pt x="2011187" y="24558"/>
                </a:lnTo>
                <a:lnTo>
                  <a:pt x="1985313" y="6141"/>
                </a:lnTo>
                <a:lnTo>
                  <a:pt x="194906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926713" y="1052067"/>
            <a:ext cx="545465" cy="520700"/>
          </a:xfrm>
          <a:custGeom>
            <a:avLst/>
            <a:gdLst/>
            <a:ahLst/>
            <a:cxnLst/>
            <a:rect l="l" t="t" r="r" b="b"/>
            <a:pathLst>
              <a:path w="545464" h="520700">
                <a:moveTo>
                  <a:pt x="381508" y="0"/>
                </a:moveTo>
                <a:lnTo>
                  <a:pt x="0" y="0"/>
                </a:lnTo>
                <a:lnTo>
                  <a:pt x="0" y="520700"/>
                </a:lnTo>
                <a:lnTo>
                  <a:pt x="381508" y="520700"/>
                </a:lnTo>
                <a:lnTo>
                  <a:pt x="544957" y="260350"/>
                </a:lnTo>
                <a:lnTo>
                  <a:pt x="381508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73935" y="1052067"/>
            <a:ext cx="439420" cy="520700"/>
          </a:xfrm>
          <a:custGeom>
            <a:avLst/>
            <a:gdLst/>
            <a:ahLst/>
            <a:cxnLst/>
            <a:rect l="l" t="t" r="r" b="b"/>
            <a:pathLst>
              <a:path w="439419" h="520700">
                <a:moveTo>
                  <a:pt x="384047" y="0"/>
                </a:moveTo>
                <a:lnTo>
                  <a:pt x="54863" y="0"/>
                </a:lnTo>
                <a:lnTo>
                  <a:pt x="30860" y="4069"/>
                </a:lnTo>
                <a:lnTo>
                  <a:pt x="13715" y="16271"/>
                </a:lnTo>
                <a:lnTo>
                  <a:pt x="3428" y="36593"/>
                </a:lnTo>
                <a:lnTo>
                  <a:pt x="0" y="65024"/>
                </a:lnTo>
                <a:lnTo>
                  <a:pt x="0" y="455548"/>
                </a:lnTo>
                <a:lnTo>
                  <a:pt x="3428" y="484052"/>
                </a:lnTo>
                <a:lnTo>
                  <a:pt x="13715" y="504412"/>
                </a:lnTo>
                <a:lnTo>
                  <a:pt x="30860" y="516628"/>
                </a:lnTo>
                <a:lnTo>
                  <a:pt x="54863" y="520700"/>
                </a:lnTo>
                <a:lnTo>
                  <a:pt x="384047" y="520700"/>
                </a:lnTo>
                <a:lnTo>
                  <a:pt x="408050" y="516628"/>
                </a:lnTo>
                <a:lnTo>
                  <a:pt x="425195" y="504412"/>
                </a:lnTo>
                <a:lnTo>
                  <a:pt x="435482" y="484052"/>
                </a:lnTo>
                <a:lnTo>
                  <a:pt x="438911" y="455548"/>
                </a:lnTo>
                <a:lnTo>
                  <a:pt x="438911" y="65024"/>
                </a:lnTo>
                <a:lnTo>
                  <a:pt x="435482" y="36593"/>
                </a:lnTo>
                <a:lnTo>
                  <a:pt x="425195" y="16271"/>
                </a:lnTo>
                <a:lnTo>
                  <a:pt x="408050" y="4069"/>
                </a:lnTo>
                <a:lnTo>
                  <a:pt x="38404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74055" y="1052067"/>
            <a:ext cx="2032000" cy="520700"/>
          </a:xfrm>
          <a:custGeom>
            <a:avLst/>
            <a:gdLst/>
            <a:ahLst/>
            <a:cxnLst/>
            <a:rect l="l" t="t" r="r" b="b"/>
            <a:pathLst>
              <a:path w="2032000" h="520700">
                <a:moveTo>
                  <a:pt x="1949069" y="0"/>
                </a:moveTo>
                <a:lnTo>
                  <a:pt x="82676" y="0"/>
                </a:lnTo>
                <a:lnTo>
                  <a:pt x="46505" y="6141"/>
                </a:lnTo>
                <a:lnTo>
                  <a:pt x="20669" y="24558"/>
                </a:lnTo>
                <a:lnTo>
                  <a:pt x="5167" y="55239"/>
                </a:lnTo>
                <a:lnTo>
                  <a:pt x="0" y="98171"/>
                </a:lnTo>
                <a:lnTo>
                  <a:pt x="0" y="422529"/>
                </a:lnTo>
                <a:lnTo>
                  <a:pt x="5167" y="465460"/>
                </a:lnTo>
                <a:lnTo>
                  <a:pt x="20669" y="496141"/>
                </a:lnTo>
                <a:lnTo>
                  <a:pt x="46505" y="514558"/>
                </a:lnTo>
                <a:lnTo>
                  <a:pt x="82676" y="520700"/>
                </a:lnTo>
                <a:lnTo>
                  <a:pt x="1949069" y="520700"/>
                </a:lnTo>
                <a:lnTo>
                  <a:pt x="1985240" y="514558"/>
                </a:lnTo>
                <a:lnTo>
                  <a:pt x="2011076" y="496141"/>
                </a:lnTo>
                <a:lnTo>
                  <a:pt x="2026578" y="465460"/>
                </a:lnTo>
                <a:lnTo>
                  <a:pt x="2031745" y="422529"/>
                </a:lnTo>
                <a:lnTo>
                  <a:pt x="2031745" y="98171"/>
                </a:lnTo>
                <a:lnTo>
                  <a:pt x="2026578" y="55239"/>
                </a:lnTo>
                <a:lnTo>
                  <a:pt x="2011076" y="24558"/>
                </a:lnTo>
                <a:lnTo>
                  <a:pt x="1985240" y="6141"/>
                </a:lnTo>
                <a:lnTo>
                  <a:pt x="1949069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943090" y="1052322"/>
            <a:ext cx="545465" cy="520700"/>
          </a:xfrm>
          <a:custGeom>
            <a:avLst/>
            <a:gdLst/>
            <a:ahLst/>
            <a:cxnLst/>
            <a:rect l="l" t="t" r="r" b="b"/>
            <a:pathLst>
              <a:path w="545465" h="520700">
                <a:moveTo>
                  <a:pt x="381380" y="0"/>
                </a:moveTo>
                <a:lnTo>
                  <a:pt x="0" y="0"/>
                </a:lnTo>
                <a:lnTo>
                  <a:pt x="0" y="520191"/>
                </a:lnTo>
                <a:lnTo>
                  <a:pt x="381380" y="520191"/>
                </a:lnTo>
                <a:lnTo>
                  <a:pt x="544956" y="260095"/>
                </a:lnTo>
                <a:lnTo>
                  <a:pt x="381380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790059" y="1052067"/>
            <a:ext cx="439420" cy="520700"/>
          </a:xfrm>
          <a:custGeom>
            <a:avLst/>
            <a:gdLst/>
            <a:ahLst/>
            <a:cxnLst/>
            <a:rect l="l" t="t" r="r" b="b"/>
            <a:pathLst>
              <a:path w="439420" h="520700">
                <a:moveTo>
                  <a:pt x="384047" y="0"/>
                </a:moveTo>
                <a:lnTo>
                  <a:pt x="54863" y="0"/>
                </a:lnTo>
                <a:lnTo>
                  <a:pt x="30860" y="4069"/>
                </a:lnTo>
                <a:lnTo>
                  <a:pt x="13715" y="16271"/>
                </a:lnTo>
                <a:lnTo>
                  <a:pt x="3428" y="36593"/>
                </a:lnTo>
                <a:lnTo>
                  <a:pt x="0" y="65024"/>
                </a:lnTo>
                <a:lnTo>
                  <a:pt x="0" y="455548"/>
                </a:lnTo>
                <a:lnTo>
                  <a:pt x="3428" y="484052"/>
                </a:lnTo>
                <a:lnTo>
                  <a:pt x="13715" y="504412"/>
                </a:lnTo>
                <a:lnTo>
                  <a:pt x="30860" y="516628"/>
                </a:lnTo>
                <a:lnTo>
                  <a:pt x="54863" y="520700"/>
                </a:lnTo>
                <a:lnTo>
                  <a:pt x="384047" y="520700"/>
                </a:lnTo>
                <a:lnTo>
                  <a:pt x="408050" y="516628"/>
                </a:lnTo>
                <a:lnTo>
                  <a:pt x="425195" y="504412"/>
                </a:lnTo>
                <a:lnTo>
                  <a:pt x="435482" y="484052"/>
                </a:lnTo>
                <a:lnTo>
                  <a:pt x="438911" y="455548"/>
                </a:lnTo>
                <a:lnTo>
                  <a:pt x="438911" y="65024"/>
                </a:lnTo>
                <a:lnTo>
                  <a:pt x="435482" y="36593"/>
                </a:lnTo>
                <a:lnTo>
                  <a:pt x="425195" y="16271"/>
                </a:lnTo>
                <a:lnTo>
                  <a:pt x="408050" y="4069"/>
                </a:lnTo>
                <a:lnTo>
                  <a:pt x="384047" y="0"/>
                </a:lnTo>
                <a:close/>
              </a:path>
            </a:pathLst>
          </a:custGeom>
          <a:solidFill>
            <a:srgbClr val="4D803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74649" y="2932938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03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82136" y="2932938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04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50609" y="2932938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05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54454" y="1156208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01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71084" y="1156208"/>
            <a:ext cx="281940" cy="2889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700" spc="5">
                <a:solidFill>
                  <a:srgbClr val="FFFFFF"/>
                </a:solidFill>
                <a:latin typeface="微软雅黑"/>
                <a:cs typeface="微软雅黑"/>
              </a:rPr>
              <a:t>02</a:t>
            </a:r>
            <a:endParaRPr sz="1700"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12238" y="1210183"/>
            <a:ext cx="134239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自主经营与财务独立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52676" y="1632940"/>
            <a:ext cx="2329815" cy="831850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营利性卫生机构依法自主经营，实行企业化管理</a:t>
            </a:r>
            <a:endParaRPr sz="8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，拥有独立的财务和会计制度。其运营资金主要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ct val="155300"/>
              </a:lnSpc>
              <a:spcBef>
                <a:spcPts val="1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来源于市场服务收益，可进行资本运作以扩大规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模和提升服务水平。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25821" y="1210183"/>
            <a:ext cx="104965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价格机制市场化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69560" y="1632940"/>
            <a:ext cx="2329815" cy="831850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营利性卫生机构根据市场需求确定医疗服务价格</a:t>
            </a:r>
            <a:endParaRPr sz="85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，实行市场调节价。通过自主制订价格策略，它</a:t>
            </a:r>
            <a:endParaRPr sz="850">
              <a:latin typeface="微软雅黑"/>
              <a:cs typeface="微软雅黑"/>
            </a:endParaRPr>
          </a:p>
          <a:p>
            <a:pPr marL="12700" marR="5080">
              <a:lnSpc>
                <a:spcPct val="155300"/>
              </a:lnSpc>
              <a:spcBef>
                <a:spcPts val="1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们能够灵活适应市场变化，提高运营效率并满足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不同层次的客户需求。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22070" y="2986227"/>
            <a:ext cx="90551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b="1">
                <a:solidFill>
                  <a:srgbClr val="FFFFFF"/>
                </a:solidFill>
                <a:latin typeface="微软雅黑"/>
                <a:cs typeface="微软雅黑"/>
              </a:rPr>
              <a:t>投资回报机制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1659" y="3399637"/>
            <a:ext cx="2329815" cy="8324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55800"/>
              </a:lnSpc>
              <a:spcBef>
                <a:spcPts val="95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营利性卫生机构的收益主要分配给投资者作为经 济回报，用于更新设备、引进新技术和扩大医院 规模。这种模式有助于吸引私人资本进入医疗行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业，促进资源的有效配置。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37508" y="2986227"/>
            <a:ext cx="903605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spc="-5" b="1">
                <a:solidFill>
                  <a:srgbClr val="FFFFFF"/>
                </a:solidFill>
                <a:latin typeface="微软雅黑"/>
                <a:cs typeface="微软雅黑"/>
              </a:rPr>
              <a:t>强调经济效益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91915" y="3400145"/>
            <a:ext cx="2336165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557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营利性卫生机构注重经济效益，通过优化资源配 置和提高运营效率实现利润最大化。它们在市场 竞争中寻求成本控制和收入增长，从而提升整体 </a:t>
            </a:r>
            <a:r>
              <a:rPr dirty="0" sz="850" spc="15">
                <a:solidFill>
                  <a:srgbClr val="00060F"/>
                </a:solidFill>
                <a:latin typeface="微软雅黑"/>
                <a:cs typeface="微软雅黑"/>
              </a:rPr>
              <a:t>盈利能力。</a:t>
            </a:r>
            <a:endParaRPr sz="850">
              <a:latin typeface="微软雅黑"/>
              <a:cs typeface="微软雅黑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98742" y="2986227"/>
            <a:ext cx="1196340" cy="201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150" spc="-5" b="1">
                <a:solidFill>
                  <a:srgbClr val="FFFFFF"/>
                </a:solidFill>
                <a:latin typeface="微软雅黑"/>
                <a:cs typeface="微软雅黑"/>
              </a:rPr>
              <a:t>依法纳税规范运营</a:t>
            </a:r>
            <a:endParaRPr sz="1150">
              <a:latin typeface="微软雅黑"/>
              <a:cs typeface="微软雅黑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51245" y="3399891"/>
            <a:ext cx="2329815" cy="8318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12700" marR="5080">
              <a:lnSpc>
                <a:spcPct val="155800"/>
              </a:lnSpc>
              <a:spcBef>
                <a:spcPts val="90"/>
              </a:spcBef>
            </a:pP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营利性卫生机构需依法纳税，照章经营，符合《 医疗机构管理条例》和相关法规的规定。其运营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不仅受到市场机制的调节，还需遵守国家法律法 </a:t>
            </a:r>
            <a:r>
              <a:rPr dirty="0" sz="850" spc="10">
                <a:solidFill>
                  <a:srgbClr val="00060F"/>
                </a:solidFill>
                <a:latin typeface="微软雅黑"/>
                <a:cs typeface="微软雅黑"/>
              </a:rPr>
              <a:t>规，确保合法合规运行。</a:t>
            </a:r>
            <a:endParaRPr sz="85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34536" y="2602738"/>
            <a:ext cx="2073910" cy="376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>
                <a:solidFill>
                  <a:srgbClr val="00060F"/>
                </a:solidFill>
                <a:latin typeface="微软雅黑"/>
                <a:cs typeface="微软雅黑"/>
              </a:rPr>
              <a:t>按行政层级分类</a:t>
            </a:r>
            <a:endParaRPr sz="2300">
              <a:latin typeface="微软雅黑"/>
              <a:cs typeface="微软雅黑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02</a:t>
            </a:r>
          </a:p>
        </p:txBody>
      </p:sp>
      <p:sp>
        <p:nvSpPr>
          <p:cNvPr id="4" name="object 4"/>
          <p:cNvSpPr/>
          <p:nvPr/>
        </p:nvSpPr>
        <p:spPr>
          <a:xfrm>
            <a:off x="4423790" y="3435096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 h="0">
                <a:moveTo>
                  <a:pt x="0" y="0"/>
                </a:moveTo>
                <a:lnTo>
                  <a:pt x="296418" y="0"/>
                </a:lnTo>
              </a:path>
            </a:pathLst>
          </a:custGeom>
          <a:ln w="3810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8858" y="280796"/>
            <a:ext cx="2368550" cy="35496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150" spc="155"/>
              <a:t>基层卫生机构范畴</a:t>
            </a:r>
            <a:endParaRPr sz="2150"/>
          </a:p>
        </p:txBody>
      </p:sp>
      <p:sp>
        <p:nvSpPr>
          <p:cNvPr id="3" name="object 3"/>
          <p:cNvSpPr/>
          <p:nvPr/>
        </p:nvSpPr>
        <p:spPr>
          <a:xfrm>
            <a:off x="303161" y="995413"/>
            <a:ext cx="2768092" cy="3612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47698" y="4604334"/>
            <a:ext cx="828675" cy="0"/>
          </a:xfrm>
          <a:custGeom>
            <a:avLst/>
            <a:gdLst/>
            <a:ahLst/>
            <a:cxnLst/>
            <a:rect l="l" t="t" r="r" b="b"/>
            <a:pathLst>
              <a:path w="828675" h="0">
                <a:moveTo>
                  <a:pt x="828243" y="0"/>
                </a:moveTo>
                <a:lnTo>
                  <a:pt x="0" y="0"/>
                </a:lnTo>
              </a:path>
            </a:pathLst>
          </a:custGeom>
          <a:ln w="77978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0514" y="2121407"/>
            <a:ext cx="2189480" cy="0"/>
          </a:xfrm>
          <a:custGeom>
            <a:avLst/>
            <a:gdLst/>
            <a:ahLst/>
            <a:cxnLst/>
            <a:rect l="l" t="t" r="r" b="b"/>
            <a:pathLst>
              <a:path w="2189480" h="0">
                <a:moveTo>
                  <a:pt x="0" y="0"/>
                </a:moveTo>
                <a:lnTo>
                  <a:pt x="2189327" y="0"/>
                </a:lnTo>
              </a:path>
            </a:pathLst>
          </a:custGeom>
          <a:ln w="974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03161" y="995299"/>
            <a:ext cx="1002284" cy="12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87954" y="1017257"/>
            <a:ext cx="2768092" cy="36122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32453" y="4621784"/>
            <a:ext cx="828675" cy="0"/>
          </a:xfrm>
          <a:custGeom>
            <a:avLst/>
            <a:gdLst/>
            <a:ahLst/>
            <a:cxnLst/>
            <a:rect l="l" t="t" r="r" b="b"/>
            <a:pathLst>
              <a:path w="828675" h="0">
                <a:moveTo>
                  <a:pt x="828294" y="0"/>
                </a:moveTo>
                <a:lnTo>
                  <a:pt x="0" y="0"/>
                </a:lnTo>
              </a:path>
            </a:pathLst>
          </a:custGeom>
          <a:ln w="77978">
            <a:solidFill>
              <a:srgbClr val="EBC0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95294" y="2138807"/>
            <a:ext cx="2189480" cy="0"/>
          </a:xfrm>
          <a:custGeom>
            <a:avLst/>
            <a:gdLst/>
            <a:ahLst/>
            <a:cxnLst/>
            <a:rect l="l" t="t" r="r" b="b"/>
            <a:pathLst>
              <a:path w="2189479" h="0">
                <a:moveTo>
                  <a:pt x="0" y="0"/>
                </a:moveTo>
                <a:lnTo>
                  <a:pt x="2189353" y="0"/>
                </a:lnTo>
              </a:path>
            </a:pathLst>
          </a:custGeom>
          <a:ln w="9740">
            <a:solidFill>
              <a:srgbClr val="EBC0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87954" y="1012825"/>
            <a:ext cx="1002283" cy="12528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72759" y="1006335"/>
            <a:ext cx="2768091" cy="3612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017384" y="4613059"/>
            <a:ext cx="828675" cy="0"/>
          </a:xfrm>
          <a:custGeom>
            <a:avLst/>
            <a:gdLst/>
            <a:ahLst/>
            <a:cxnLst/>
            <a:rect l="l" t="t" r="r" b="b"/>
            <a:pathLst>
              <a:path w="828675" h="0">
                <a:moveTo>
                  <a:pt x="828167" y="0"/>
                </a:moveTo>
                <a:lnTo>
                  <a:pt x="0" y="0"/>
                </a:lnTo>
              </a:path>
            </a:pathLst>
          </a:custGeom>
          <a:ln w="77978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80098" y="2130044"/>
            <a:ext cx="2189480" cy="0"/>
          </a:xfrm>
          <a:custGeom>
            <a:avLst/>
            <a:gdLst/>
            <a:ahLst/>
            <a:cxnLst/>
            <a:rect l="l" t="t" r="r" b="b"/>
            <a:pathLst>
              <a:path w="2189479" h="0">
                <a:moveTo>
                  <a:pt x="0" y="0"/>
                </a:moveTo>
                <a:lnTo>
                  <a:pt x="2189353" y="0"/>
                </a:lnTo>
              </a:path>
            </a:pathLst>
          </a:custGeom>
          <a:ln w="9740">
            <a:solidFill>
              <a:srgbClr val="4D80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72759" y="1004061"/>
            <a:ext cx="1002284" cy="12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217472" y="1678051"/>
            <a:ext cx="93980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定义与数量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6199" y="2321509"/>
            <a:ext cx="2374265" cy="14338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基层卫生机构是行政区划中最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小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的医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疗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机 构，主要提供基本公共卫生服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本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疗服务。截至</a:t>
            </a:r>
            <a:r>
              <a:rPr dirty="0" sz="1000" spc="-5">
                <a:solidFill>
                  <a:srgbClr val="00060F"/>
                </a:solidFill>
                <a:latin typeface="微软雅黑"/>
                <a:cs typeface="微软雅黑"/>
              </a:rPr>
              <a:t>2023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年底，全国共有基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层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疗卫生机构</a:t>
            </a:r>
            <a:r>
              <a:rPr dirty="0" sz="1000" spc="-5">
                <a:solidFill>
                  <a:srgbClr val="00060F"/>
                </a:solidFill>
                <a:latin typeface="微软雅黑"/>
                <a:cs typeface="微软雅黑"/>
              </a:rPr>
              <a:t>65.3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万个，其中社区卫生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服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务 中心（站</a:t>
            </a:r>
            <a:r>
              <a:rPr dirty="0" sz="1000">
                <a:solidFill>
                  <a:srgbClr val="00060F"/>
                </a:solidFill>
                <a:latin typeface="微软雅黑"/>
                <a:cs typeface="微软雅黑"/>
              </a:rPr>
              <a:t>）3.7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万个，乡镇卫生院</a:t>
            </a:r>
            <a:r>
              <a:rPr dirty="0" sz="1000" spc="-5">
                <a:solidFill>
                  <a:srgbClr val="00060F"/>
                </a:solidFill>
                <a:latin typeface="微软雅黑"/>
                <a:cs typeface="微软雅黑"/>
              </a:rPr>
              <a:t>3.4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万个</a:t>
            </a:r>
            <a:endParaRPr sz="1000">
              <a:latin typeface="微软雅黑"/>
              <a:cs typeface="微软雅黑"/>
            </a:endParaRPr>
          </a:p>
          <a:p>
            <a:pPr marL="12700" marR="48895">
              <a:lnSpc>
                <a:spcPct val="132000"/>
              </a:lnSpc>
              <a:spcBef>
                <a:spcPts val="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，村卫生室</a:t>
            </a:r>
            <a:r>
              <a:rPr dirty="0" sz="1000" spc="-5">
                <a:solidFill>
                  <a:srgbClr val="00060F"/>
                </a:solidFill>
                <a:latin typeface="微软雅黑"/>
                <a:cs typeface="微软雅黑"/>
              </a:rPr>
              <a:t>58.2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万个，基本实现城乡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民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医疗卫生服务全覆盖。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94175" y="1650238"/>
            <a:ext cx="75692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类型分类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61435" y="2338781"/>
            <a:ext cx="2338070" cy="12331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9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基层卫生机构包括社区卫生服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中心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、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社 区卫生服务站、街道卫生院、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乡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镇卫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生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院</a:t>
            </a:r>
            <a:endParaRPr sz="10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、村卫生室、门诊部和诊所（</a:t>
            </a:r>
            <a:r>
              <a:rPr dirty="0" sz="1000" spc="20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务室</a:t>
            </a:r>
            <a:r>
              <a:rPr dirty="0" sz="1000" spc="20">
                <a:solidFill>
                  <a:srgbClr val="00060F"/>
                </a:solidFill>
                <a:latin typeface="微软雅黑"/>
                <a:cs typeface="微软雅黑"/>
              </a:rPr>
              <a:t>）</a:t>
            </a:r>
            <a:r>
              <a:rPr dirty="0" sz="1000" spc="10">
                <a:solidFill>
                  <a:srgbClr val="00060F"/>
                </a:solidFill>
                <a:latin typeface="微软雅黑"/>
                <a:cs typeface="微软雅黑"/>
              </a:rPr>
              <a:t>。</a:t>
            </a:r>
            <a:endParaRPr sz="1000">
              <a:latin typeface="微软雅黑"/>
              <a:cs typeface="微软雅黑"/>
            </a:endParaRPr>
          </a:p>
          <a:p>
            <a:pPr algn="just" marL="12700" marR="5080">
              <a:lnSpc>
                <a:spcPct val="132000"/>
              </a:lnSpc>
              <a:spcBef>
                <a:spcPts val="5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这些机构通过多种方式为居民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提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供全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面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 医疗卫生服务，确保基本医疗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需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求得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到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满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足。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9360" y="1650238"/>
            <a:ext cx="758190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10" b="1">
                <a:solidFill>
                  <a:srgbClr val="00060F"/>
                </a:solidFill>
                <a:latin typeface="微软雅黑"/>
                <a:cs typeface="微软雅黑"/>
              </a:rPr>
              <a:t>覆盖范围</a:t>
            </a:r>
            <a:endParaRPr sz="1450">
              <a:latin typeface="微软雅黑"/>
              <a:cs typeface="微软雅黑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47003" y="2329406"/>
            <a:ext cx="2332990" cy="1032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2000"/>
              </a:lnSpc>
              <a:spcBef>
                <a:spcPts val="100"/>
              </a:spcBef>
            </a:pP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基层卫生机构基本实现了城乡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民的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医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疗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卫生服务全覆盖。它们通过广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泛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的网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络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和 多样化的服务模式，确保每个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居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民都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能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享 受到基本的医疗保健，特别是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在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偏远</a:t>
            </a:r>
            <a:r>
              <a:rPr dirty="0" sz="1000" spc="15">
                <a:solidFill>
                  <a:srgbClr val="00060F"/>
                </a:solidFill>
                <a:latin typeface="微软雅黑"/>
                <a:cs typeface="微软雅黑"/>
              </a:rPr>
              <a:t>和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农 </a:t>
            </a:r>
            <a:r>
              <a:rPr dirty="0" sz="1000" spc="5">
                <a:solidFill>
                  <a:srgbClr val="00060F"/>
                </a:solidFill>
                <a:latin typeface="微软雅黑"/>
                <a:cs typeface="微软雅黑"/>
              </a:rPr>
              <a:t>村地区，这一措施尤为重要。</a:t>
            </a:r>
            <a:endParaRPr sz="1000">
              <a:latin typeface="微软雅黑"/>
              <a:cs typeface="微软雅黑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282315" y="1199083"/>
            <a:ext cx="326440" cy="2807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194552" y="1212900"/>
            <a:ext cx="272491" cy="2724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06908" y="1192428"/>
            <a:ext cx="296265" cy="25054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2026-05-03T12:30:27Z</dcterms:created>
  <dcterms:modified xsi:type="dcterms:W3CDTF">2026-05-03T12:30:27Z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2026-05-03T00:00:00Z</vt:filetime>
  </property>
  <property fmtid="{D5CDD505-2E9C-101B-9397-08002B2CF9AE}" pid="3" name="Creator">
    <vt:lpwstr>Microsoft® PowerPoint® 2024</vt:lpwstr>
  </property>
  <property fmtid="{D5CDD505-2E9C-101B-9397-08002B2CF9AE}" pid="4" name="LastSaved">
    <vt:filetime>2026-05-03T00:00:00Z</vt:filetime>
  </property>
</Properties>
</file>